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943" r:id="rId2"/>
    <p:sldId id="961" r:id="rId3"/>
    <p:sldId id="944" r:id="rId4"/>
    <p:sldId id="979" r:id="rId5"/>
    <p:sldId id="915" r:id="rId6"/>
    <p:sldId id="480" r:id="rId7"/>
    <p:sldId id="886" r:id="rId8"/>
    <p:sldId id="867" r:id="rId9"/>
    <p:sldId id="972" r:id="rId10"/>
    <p:sldId id="868" r:id="rId11"/>
    <p:sldId id="2146848381" r:id="rId12"/>
    <p:sldId id="930" r:id="rId13"/>
    <p:sldId id="948" r:id="rId14"/>
    <p:sldId id="950" r:id="rId15"/>
    <p:sldId id="954" r:id="rId16"/>
    <p:sldId id="980" r:id="rId17"/>
    <p:sldId id="975" r:id="rId18"/>
    <p:sldId id="978" r:id="rId19"/>
    <p:sldId id="976" r:id="rId20"/>
    <p:sldId id="941" r:id="rId21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135"/>
    <a:srgbClr val="003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8" autoAdjust="0"/>
    <p:restoredTop sz="74814" autoAdjust="0"/>
  </p:normalViewPr>
  <p:slideViewPr>
    <p:cSldViewPr snapToGrid="0">
      <p:cViewPr varScale="1">
        <p:scale>
          <a:sx n="120" d="100"/>
          <a:sy n="120" d="100"/>
        </p:scale>
        <p:origin x="176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52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9999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4C-45E9-A6F8-D9D8D2695389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4C-45E9-A6F8-D9D8D2695389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4C-45E9-A6F8-D9D8D2695389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7-024C-45E9-A6F8-D9D8D2695389}"/>
              </c:ext>
            </c:extLst>
          </c:dPt>
          <c:dLbls>
            <c:dLbl>
              <c:idx val="0"/>
              <c:layout>
                <c:manualLayout>
                  <c:x val="-8.8378098234256517E-4"/>
                  <c:y val="-0.329591277703413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4C-45E9-A6F8-D9D8D2695389}"/>
                </c:ext>
              </c:extLst>
            </c:dLbl>
            <c:dLbl>
              <c:idx val="1"/>
              <c:layout>
                <c:manualLayout>
                  <c:x val="2.4154589371980675E-3"/>
                  <c:y val="-0.234613765429946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4C-45E9-A6F8-D9D8D2695389}"/>
                </c:ext>
              </c:extLst>
            </c:dLbl>
            <c:dLbl>
              <c:idx val="2"/>
              <c:layout>
                <c:manualLayout>
                  <c:x val="0"/>
                  <c:y val="-9.58281577108231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4C-45E9-A6F8-D9D8D2695389}"/>
                </c:ext>
              </c:extLst>
            </c:dLbl>
            <c:dLbl>
              <c:idx val="3"/>
              <c:layout>
                <c:manualLayout>
                  <c:x val="0"/>
                  <c:y val="-7.93060615537847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4C-45E9-A6F8-D9D8D2695389}"/>
                </c:ext>
              </c:extLst>
            </c:dLbl>
            <c:dLbl>
              <c:idx val="4"/>
              <c:layout>
                <c:manualLayout>
                  <c:x val="1.6837851490149856E-3"/>
                  <c:y val="-6.42529867639628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4C-45E9-A6F8-D9D8D2695389}"/>
                </c:ext>
              </c:extLst>
            </c:dLbl>
            <c:dLbl>
              <c:idx val="5"/>
              <c:layout>
                <c:manualLayout>
                  <c:x val="-8.856580457753038E-17"/>
                  <c:y val="-6.60883846281539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4C-45E9-A6F8-D9D8D2695389}"/>
                </c:ext>
              </c:extLst>
            </c:dLbl>
            <c:dLbl>
              <c:idx val="6"/>
              <c:layout>
                <c:manualLayout>
                  <c:x val="4.830917874396135E-3"/>
                  <c:y val="-5.94795461653386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4C-45E9-A6F8-D9D8D2695389}"/>
                </c:ext>
              </c:extLst>
            </c:dLbl>
            <c:dLbl>
              <c:idx val="7"/>
              <c:layout>
                <c:manualLayout>
                  <c:x val="-8.856580457753038E-17"/>
                  <c:y val="-5.28707077025232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4C-45E9-A6F8-D9D8D2695389}"/>
                </c:ext>
              </c:extLst>
            </c:dLbl>
            <c:dLbl>
              <c:idx val="8"/>
              <c:layout>
                <c:manualLayout>
                  <c:x val="0"/>
                  <c:y val="-4.29574500083000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4C-45E9-A6F8-D9D8D2695389}"/>
                </c:ext>
              </c:extLst>
            </c:dLbl>
            <c:dLbl>
              <c:idx val="9"/>
              <c:layout>
                <c:manualLayout>
                  <c:x val="0"/>
                  <c:y val="-3.96530307768923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4C-45E9-A6F8-D9D8D2695389}"/>
                </c:ext>
              </c:extLst>
            </c:dLbl>
            <c:dLbl>
              <c:idx val="10"/>
              <c:layout>
                <c:manualLayout>
                  <c:x val="0"/>
                  <c:y val="-2.97397730826692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4C-45E9-A6F8-D9D8D2695389}"/>
                </c:ext>
              </c:extLst>
            </c:dLbl>
            <c:dLbl>
              <c:idx val="11"/>
              <c:layout>
                <c:manualLayout>
                  <c:x val="0"/>
                  <c:y val="-0.293356566024273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4C-45E9-A6F8-D9D8D2695389}"/>
                </c:ext>
              </c:extLst>
            </c:dLbl>
            <c:dLbl>
              <c:idx val="12"/>
              <c:layout>
                <c:manualLayout>
                  <c:x val="-1.2347615118739715E-16"/>
                  <c:y val="-0.3159372118383119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064555261961174E-2"/>
                      <c:h val="3.68648655867687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24C-45E9-A6F8-D9D8D2695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Sheet4!$A$1:$A$13</c:f>
              <c:strCache>
                <c:ptCount val="13"/>
                <c:pt idx="0">
                  <c:v>United States (1)</c:v>
                </c:pt>
                <c:pt idx="1">
                  <c:v>China (2)</c:v>
                </c:pt>
                <c:pt idx="2">
                  <c:v>Japan (3)</c:v>
                </c:pt>
                <c:pt idx="3">
                  <c:v>Germany (4)</c:v>
                </c:pt>
                <c:pt idx="4">
                  <c:v>United Kingdom (5)</c:v>
                </c:pt>
                <c:pt idx="5">
                  <c:v>India (6)</c:v>
                </c:pt>
                <c:pt idx="6">
                  <c:v>France (7)</c:v>
                </c:pt>
                <c:pt idx="7">
                  <c:v>Italy (8)</c:v>
                </c:pt>
                <c:pt idx="8">
                  <c:v>Canada (9)</c:v>
                </c:pt>
                <c:pt idx="9">
                  <c:v>Brazil (12)</c:v>
                </c:pt>
                <c:pt idx="10">
                  <c:v>Switzerland (18)</c:v>
                </c:pt>
                <c:pt idx="11">
                  <c:v>Europe Union</c:v>
                </c:pt>
                <c:pt idx="12">
                  <c:v>BRICS</c:v>
                </c:pt>
              </c:strCache>
            </c:strRef>
          </c:cat>
          <c:val>
            <c:numRef>
              <c:f>Sheet4!$B$1:$B$13</c:f>
              <c:numCache>
                <c:formatCode>0.0%</c:formatCode>
                <c:ptCount val="13"/>
                <c:pt idx="0">
                  <c:v>0.248</c:v>
                </c:pt>
                <c:pt idx="1">
                  <c:v>0.17699999999999999</c:v>
                </c:pt>
                <c:pt idx="2">
                  <c:v>5.8999999999999997E-2</c:v>
                </c:pt>
                <c:pt idx="3">
                  <c:v>4.4999999999999998E-2</c:v>
                </c:pt>
                <c:pt idx="4">
                  <c:v>3.1E-2</c:v>
                </c:pt>
                <c:pt idx="5">
                  <c:v>3.1E-2</c:v>
                </c:pt>
                <c:pt idx="6">
                  <c:v>0.03</c:v>
                </c:pt>
                <c:pt idx="7">
                  <c:v>2.2000000000000002E-2</c:v>
                </c:pt>
                <c:pt idx="8">
                  <c:v>1.9E-2</c:v>
                </c:pt>
                <c:pt idx="9">
                  <c:v>1.6E-2</c:v>
                </c:pt>
                <c:pt idx="10">
                  <c:v>8.0000000000000002E-3</c:v>
                </c:pt>
                <c:pt idx="11">
                  <c:v>0.218</c:v>
                </c:pt>
                <c:pt idx="12">
                  <c:v>0.23600000000000002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24C-45E9-A6F8-D9D8D26953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1"/>
        <c:overlap val="100"/>
        <c:axId val="703241168"/>
        <c:axId val="703237232"/>
      </c:barChart>
      <c:catAx>
        <c:axId val="70324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3237232"/>
        <c:crosses val="autoZero"/>
        <c:auto val="1"/>
        <c:lblAlgn val="ctr"/>
        <c:lblOffset val="100"/>
        <c:noMultiLvlLbl val="0"/>
      </c:catAx>
      <c:valAx>
        <c:axId val="7032372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324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52492064146434"/>
          <c:y val="7.2734510404133243E-2"/>
          <c:w val="0.66296388671311379"/>
          <c:h val="0.888019053409112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76-4548-B5D1-F819057A04D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76-4548-B5D1-F819057A04DE}"/>
              </c:ext>
            </c:extLst>
          </c:dPt>
          <c:dLbls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23.4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C76-4548-B5D1-F819057A0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Sheet3!$A$1:$A$19</c:f>
              <c:strCache>
                <c:ptCount val="19"/>
                <c:pt idx="0">
                  <c:v>Germany</c:v>
                </c:pt>
                <c:pt idx="1">
                  <c:v>France</c:v>
                </c:pt>
                <c:pt idx="2">
                  <c:v>Italy</c:v>
                </c:pt>
                <c:pt idx="3">
                  <c:v>United Kingdom</c:v>
                </c:pt>
                <c:pt idx="4">
                  <c:v>Austria</c:v>
                </c:pt>
                <c:pt idx="5">
                  <c:v>Spain</c:v>
                </c:pt>
                <c:pt idx="6">
                  <c:v>Belgium</c:v>
                </c:pt>
                <c:pt idx="7">
                  <c:v>Netherlands</c:v>
                </c:pt>
                <c:pt idx="8">
                  <c:v>Rest Europe</c:v>
                </c:pt>
                <c:pt idx="10">
                  <c:v>USA</c:v>
                </c:pt>
                <c:pt idx="12">
                  <c:v>China</c:v>
                </c:pt>
                <c:pt idx="13">
                  <c:v>Hong Kong</c:v>
                </c:pt>
                <c:pt idx="14">
                  <c:v>Japan</c:v>
                </c:pt>
                <c:pt idx="15">
                  <c:v>Africa</c:v>
                </c:pt>
                <c:pt idx="16">
                  <c:v>Russia</c:v>
                </c:pt>
                <c:pt idx="17">
                  <c:v>Brasil</c:v>
                </c:pt>
                <c:pt idx="18">
                  <c:v>India</c:v>
                </c:pt>
              </c:strCache>
            </c:strRef>
          </c:cat>
          <c:val>
            <c:numRef>
              <c:f>Sheet3!$B$1:$B$19</c:f>
              <c:numCache>
                <c:formatCode>General</c:formatCode>
                <c:ptCount val="19"/>
                <c:pt idx="0">
                  <c:v>40.4</c:v>
                </c:pt>
                <c:pt idx="1">
                  <c:v>11.8</c:v>
                </c:pt>
                <c:pt idx="2">
                  <c:v>12.9</c:v>
                </c:pt>
                <c:pt idx="3">
                  <c:v>7.8</c:v>
                </c:pt>
                <c:pt idx="4">
                  <c:v>6.1</c:v>
                </c:pt>
                <c:pt idx="5">
                  <c:v>7.5</c:v>
                </c:pt>
                <c:pt idx="6">
                  <c:v>4.0999999999999996</c:v>
                </c:pt>
                <c:pt idx="7">
                  <c:v>6</c:v>
                </c:pt>
                <c:pt idx="8">
                  <c:v>8.6</c:v>
                </c:pt>
                <c:pt idx="10">
                  <c:v>39.5</c:v>
                </c:pt>
                <c:pt idx="12">
                  <c:v>14.7</c:v>
                </c:pt>
                <c:pt idx="13">
                  <c:v>3.6</c:v>
                </c:pt>
                <c:pt idx="14">
                  <c:v>6.9</c:v>
                </c:pt>
                <c:pt idx="15">
                  <c:v>3.4</c:v>
                </c:pt>
                <c:pt idx="16">
                  <c:v>2.8</c:v>
                </c:pt>
                <c:pt idx="17">
                  <c:v>2.1</c:v>
                </c:pt>
                <c:pt idx="18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76-4548-B5D1-F819057A04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78588312"/>
        <c:axId val="678593560"/>
      </c:barChart>
      <c:catAx>
        <c:axId val="678588312"/>
        <c:scaling>
          <c:orientation val="maxMin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b="1"/>
                  <a:t>CHF</a:t>
                </a:r>
                <a:r>
                  <a:rPr lang="de-CH" b="1" baseline="0"/>
                  <a:t> Mrd</a:t>
                </a:r>
                <a:endParaRPr lang="de-CH" b="1"/>
              </a:p>
            </c:rich>
          </c:tx>
          <c:layout>
            <c:manualLayout>
              <c:xMode val="edge"/>
              <c:yMode val="edge"/>
              <c:x val="1.1780310838108586E-2"/>
              <c:y val="7.200031114290773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8593560"/>
        <c:crosses val="autoZero"/>
        <c:auto val="1"/>
        <c:lblAlgn val="ctr"/>
        <c:lblOffset val="100"/>
        <c:noMultiLvlLbl val="0"/>
      </c:catAx>
      <c:valAx>
        <c:axId val="67859356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678588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1766654784285E-2"/>
          <c:y val="4.238921001926782E-2"/>
          <c:w val="0.81191499089202768"/>
          <c:h val="0.72996768467525375"/>
        </c:manualLayout>
      </c:layout>
      <c:lineChart>
        <c:grouping val="standard"/>
        <c:varyColors val="0"/>
        <c:ser>
          <c:idx val="0"/>
          <c:order val="0"/>
          <c:tx>
            <c:v>Total Swiss direct investment in the U.S.</c:v>
          </c:tx>
          <c:spPr>
            <a:ln w="38100" cap="rnd">
              <a:solidFill>
                <a:srgbClr val="9999F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Sheet2!$A$2:$A$14</c:f>
              <c:strCache>
                <c:ptCount val="13"/>
                <c:pt idx="0">
                  <c:v>2007r</c:v>
                </c:pt>
                <c:pt idx="1">
                  <c:v>2008r</c:v>
                </c:pt>
                <c:pt idx="2">
                  <c:v>2009r</c:v>
                </c:pt>
                <c:pt idx="3">
                  <c:v>2010r</c:v>
                </c:pt>
                <c:pt idx="4">
                  <c:v>2011r</c:v>
                </c:pt>
                <c:pt idx="5">
                  <c:v>2012r</c:v>
                </c:pt>
                <c:pt idx="6">
                  <c:v>2013r</c:v>
                </c:pt>
                <c:pt idx="7">
                  <c:v>2014r</c:v>
                </c:pt>
                <c:pt idx="8">
                  <c:v>2015r</c:v>
                </c:pt>
                <c:pt idx="9">
                  <c:v>2016r</c:v>
                </c:pt>
                <c:pt idx="10">
                  <c:v>2017r</c:v>
                </c:pt>
                <c:pt idx="11">
                  <c:v>2018r</c:v>
                </c:pt>
                <c:pt idx="12">
                  <c:v>2019p</c:v>
                </c:pt>
              </c:strCache>
            </c:strRef>
          </c:cat>
          <c:val>
            <c:numRef>
              <c:f>Sheet2!$B$2:$B$14</c:f>
              <c:numCache>
                <c:formatCode>General</c:formatCode>
                <c:ptCount val="13"/>
                <c:pt idx="0">
                  <c:v>149.69999999999999</c:v>
                </c:pt>
                <c:pt idx="1">
                  <c:v>157.1</c:v>
                </c:pt>
                <c:pt idx="2">
                  <c:v>140.80000000000001</c:v>
                </c:pt>
                <c:pt idx="3">
                  <c:v>180.6</c:v>
                </c:pt>
                <c:pt idx="4">
                  <c:v>198.1</c:v>
                </c:pt>
                <c:pt idx="5">
                  <c:v>199.1</c:v>
                </c:pt>
                <c:pt idx="6">
                  <c:v>220.3</c:v>
                </c:pt>
                <c:pt idx="7">
                  <c:v>245.2</c:v>
                </c:pt>
                <c:pt idx="8">
                  <c:v>241</c:v>
                </c:pt>
                <c:pt idx="9">
                  <c:v>283.2</c:v>
                </c:pt>
                <c:pt idx="10">
                  <c:v>309.39999999999998</c:v>
                </c:pt>
                <c:pt idx="11">
                  <c:v>309.7</c:v>
                </c:pt>
                <c:pt idx="12">
                  <c:v>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CD-46B3-A228-91E63719A61F}"/>
            </c:ext>
          </c:extLst>
        </c:ser>
        <c:ser>
          <c:idx val="1"/>
          <c:order val="1"/>
          <c:tx>
            <c:v>Total U.S. direct investment in Switzerland</c:v>
          </c:tx>
          <c:spPr>
            <a:ln w="38100" cap="rnd">
              <a:solidFill>
                <a:srgbClr val="66006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Sheet2!$A$2:$A$14</c:f>
              <c:strCache>
                <c:ptCount val="13"/>
                <c:pt idx="0">
                  <c:v>2007r</c:v>
                </c:pt>
                <c:pt idx="1">
                  <c:v>2008r</c:v>
                </c:pt>
                <c:pt idx="2">
                  <c:v>2009r</c:v>
                </c:pt>
                <c:pt idx="3">
                  <c:v>2010r</c:v>
                </c:pt>
                <c:pt idx="4">
                  <c:v>2011r</c:v>
                </c:pt>
                <c:pt idx="5">
                  <c:v>2012r</c:v>
                </c:pt>
                <c:pt idx="6">
                  <c:v>2013r</c:v>
                </c:pt>
                <c:pt idx="7">
                  <c:v>2014r</c:v>
                </c:pt>
                <c:pt idx="8">
                  <c:v>2015r</c:v>
                </c:pt>
                <c:pt idx="9">
                  <c:v>2016r</c:v>
                </c:pt>
                <c:pt idx="10">
                  <c:v>2017r</c:v>
                </c:pt>
                <c:pt idx="11">
                  <c:v>2018r</c:v>
                </c:pt>
                <c:pt idx="12">
                  <c:v>2019p</c:v>
                </c:pt>
              </c:strCache>
            </c:strRef>
          </c:cat>
          <c:val>
            <c:numRef>
              <c:f>Sheet2!$C$2:$C$14</c:f>
              <c:numCache>
                <c:formatCode>General</c:formatCode>
                <c:ptCount val="13"/>
                <c:pt idx="0">
                  <c:v>94.7</c:v>
                </c:pt>
                <c:pt idx="1">
                  <c:v>133.19999999999999</c:v>
                </c:pt>
                <c:pt idx="2">
                  <c:v>131.69999999999999</c:v>
                </c:pt>
                <c:pt idx="3">
                  <c:v>119.9</c:v>
                </c:pt>
                <c:pt idx="4">
                  <c:v>107.3</c:v>
                </c:pt>
                <c:pt idx="5">
                  <c:v>122.4</c:v>
                </c:pt>
                <c:pt idx="6">
                  <c:v>128.5</c:v>
                </c:pt>
                <c:pt idx="7">
                  <c:v>142.9</c:v>
                </c:pt>
                <c:pt idx="8">
                  <c:v>171.3</c:v>
                </c:pt>
                <c:pt idx="9">
                  <c:v>187</c:v>
                </c:pt>
                <c:pt idx="10">
                  <c:v>250</c:v>
                </c:pt>
                <c:pt idx="11">
                  <c:v>278</c:v>
                </c:pt>
                <c:pt idx="12">
                  <c:v>301.60000000000002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CD-46B3-A228-91E63719A61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78575520"/>
        <c:axId val="678581424"/>
      </c:lineChart>
      <c:catAx>
        <c:axId val="67857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8581424"/>
        <c:crosses val="autoZero"/>
        <c:auto val="1"/>
        <c:lblAlgn val="ctr"/>
        <c:lblOffset val="100"/>
        <c:noMultiLvlLbl val="0"/>
      </c:catAx>
      <c:valAx>
        <c:axId val="678581424"/>
        <c:scaling>
          <c:orientation val="minMax"/>
          <c:min val="6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857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475218005019368E-2"/>
          <c:y val="0.84350169933222208"/>
          <c:w val="0.81152064689701453"/>
          <c:h val="0.122097006660294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455521987244042E-2"/>
          <c:y val="3.378817413905133E-2"/>
          <c:w val="0.96508895602551192"/>
          <c:h val="0.9324236517218973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B2B2B2"/>
            </a:solidFill>
            <a:ln>
              <a:noFill/>
            </a:ln>
          </c:spPr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10.186330000000002</c:v>
                </c:pt>
                <c:pt idx="1">
                  <c:v>9.8138714285714261</c:v>
                </c:pt>
                <c:pt idx="2">
                  <c:v>10.291030000000001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A-4D6B-927D-F8D7D096AE9D}"/>
            </c:ext>
          </c:extLst>
        </c:ser>
        <c:ser>
          <c:idx val="1"/>
          <c:order val="1"/>
          <c:spPr>
            <a:solidFill>
              <a:srgbClr val="808080"/>
            </a:solidFill>
            <a:ln>
              <a:noFill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10.589183333333333</c:v>
                </c:pt>
                <c:pt idx="1">
                  <c:v>11.705352173913044</c:v>
                </c:pt>
                <c:pt idx="2">
                  <c:v>10.641279999999998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6A-4D6B-927D-F8D7D096AE9D}"/>
            </c:ext>
          </c:extLst>
        </c:ser>
        <c:ser>
          <c:idx val="2"/>
          <c:order val="2"/>
          <c:spPr>
            <a:solidFill>
              <a:srgbClr val="7500C0"/>
            </a:solidFill>
            <a:ln>
              <a:noFill/>
            </a:ln>
          </c:spPr>
          <c:invertIfNegative val="0"/>
          <c:val>
            <c:numRef>
              <c:f>Sheet1!$A$3:$C$3</c:f>
              <c:numCache>
                <c:formatCode>General</c:formatCode>
                <c:ptCount val="3"/>
                <c:pt idx="0">
                  <c:v>13.840533333333333</c:v>
                </c:pt>
                <c:pt idx="1">
                  <c:v>16.455927777777777</c:v>
                </c:pt>
                <c:pt idx="2">
                  <c:v>12.455988888888889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6A-4D6B-927D-F8D7D096A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065384303"/>
        <c:axId val="1"/>
      </c:barChart>
      <c:catAx>
        <c:axId val="206538430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.45592777777777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6538430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11596530677802"/>
          <c:y val="4.1789287816362569E-2"/>
          <c:w val="0.82814005782203659"/>
          <c:h val="0.83637433784579163"/>
        </c:manualLayout>
      </c:layout>
      <c:scatterChart>
        <c:scatterStyle val="lineMarker"/>
        <c:varyColors val="0"/>
        <c:ser>
          <c:idx val="0"/>
          <c:order val="0"/>
          <c:spPr>
            <a:ln w="28575" algn="ctr">
              <a:solidFill>
                <a:srgbClr val="B2B2B2"/>
              </a:solidFill>
              <a:prstDash val="solid"/>
            </a:ln>
          </c:spPr>
          <c:marker>
            <c:symbol val="none"/>
          </c:marker>
          <c:xVal>
            <c:numRef>
              <c:f>Sheet1!$A$1:$E$1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xVal>
          <c:yVal>
            <c:numRef>
              <c:f>Sheet1!$A$2:$E$2</c:f>
              <c:numCache>
                <c:formatCode>General</c:formatCode>
                <c:ptCount val="5"/>
                <c:pt idx="0">
                  <c:v>13.925851219512197</c:v>
                </c:pt>
                <c:pt idx="1">
                  <c:v>14.508985365853658</c:v>
                </c:pt>
                <c:pt idx="2">
                  <c:v>13.925156097560979</c:v>
                </c:pt>
                <c:pt idx="3">
                  <c:v>13.718380487804883</c:v>
                </c:pt>
                <c:pt idx="4">
                  <c:v>10.021095121951218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AA-466E-8E14-2CB66F5D80C4}"/>
            </c:ext>
          </c:extLst>
        </c:ser>
        <c:ser>
          <c:idx val="1"/>
          <c:order val="1"/>
          <c:spPr>
            <a:ln w="28575" algn="ctr">
              <a:solidFill>
                <a:srgbClr val="808080"/>
              </a:solidFill>
              <a:prstDash val="solid"/>
            </a:ln>
          </c:spPr>
          <c:marker>
            <c:symbol val="none"/>
          </c:marker>
          <c:xVal>
            <c:numRef>
              <c:f>Sheet1!$A$1:$E$1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xVal>
          <c:yVal>
            <c:numRef>
              <c:f>Sheet1!$A$3:$E$3</c:f>
              <c:numCache>
                <c:formatCode>General</c:formatCode>
                <c:ptCount val="5"/>
                <c:pt idx="0">
                  <c:v>12.884907692307694</c:v>
                </c:pt>
                <c:pt idx="1">
                  <c:v>13.366569230769231</c:v>
                </c:pt>
                <c:pt idx="2">
                  <c:v>13.386915384615385</c:v>
                </c:pt>
                <c:pt idx="3">
                  <c:v>11.906810256410257</c:v>
                </c:pt>
                <c:pt idx="4">
                  <c:v>11.26079487179487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4AA-466E-8E14-2CB66F5D80C4}"/>
            </c:ext>
          </c:extLst>
        </c:ser>
        <c:ser>
          <c:idx val="2"/>
          <c:order val="2"/>
          <c:spPr>
            <a:ln w="28575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Sheet1!$A$1:$E$1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xVal>
          <c:yVal>
            <c:numRef>
              <c:f>Sheet1!$A$4:$E$4</c:f>
              <c:numCache>
                <c:formatCode>General</c:formatCode>
                <c:ptCount val="5"/>
                <c:pt idx="0">
                  <c:v>16.268951282051283</c:v>
                </c:pt>
                <c:pt idx="1">
                  <c:v>15.314164102564101</c:v>
                </c:pt>
                <c:pt idx="2">
                  <c:v>15.663264102564103</c:v>
                </c:pt>
                <c:pt idx="3">
                  <c:v>15.529846153846153</c:v>
                </c:pt>
                <c:pt idx="4">
                  <c:v>14.408617948717946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4AA-466E-8E14-2CB66F5D8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223568"/>
        <c:axId val="1"/>
      </c:scatterChart>
      <c:valAx>
        <c:axId val="429223568"/>
        <c:scaling>
          <c:orientation val="minMax"/>
          <c:max val="2020"/>
          <c:min val="2016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min"/>
        <c:crossBetween val="midCat"/>
        <c:majorUnit val="1"/>
      </c:valAx>
      <c:valAx>
        <c:axId val="1"/>
        <c:scaling>
          <c:orientation val="minMax"/>
          <c:max val="17"/>
          <c:min val="9"/>
        </c:scaling>
        <c:delete val="0"/>
        <c:axPos val="l"/>
        <c:majorGridlines>
          <c:spPr>
            <a:ln>
              <a:noFill/>
            </a:ln>
          </c:spPr>
        </c:majorGridlines>
        <c:numFmt formatCode="#,##0&quot;%&quot;;&quot;-&quot;#,##0&quot;%&quot;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9223568"/>
        <c:crosses val="min"/>
        <c:crossBetween val="midCat"/>
        <c:majorUnit val="1"/>
      </c:valAx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0.88062</cdr:x>
      <cdr:y>0.07225</cdr:y>
    </cdr:from>
    <cdr:to>
      <cdr:x>0.99024</cdr:x>
      <cdr:y>0.1474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54384" y="238125"/>
          <a:ext cx="641580" cy="247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9999FF"/>
          </a:solidFill>
        </a:ln>
      </cdr:spPr>
      <cdr:txBody>
        <a:bodyPr xmlns:a="http://schemas.openxmlformats.org/drawingml/2006/main" vertOverflow="clip" wrap="square" rtlCol="0" anchor="ctr" anchorCtr="0"/>
        <a:lstStyle xmlns:a="http://schemas.openxmlformats.org/drawingml/2006/main"/>
        <a:p xmlns:a="http://schemas.openxmlformats.org/drawingml/2006/main">
          <a:pPr algn="ctr"/>
          <a:r>
            <a:rPr lang="de-CH" sz="1600" b="1" dirty="0">
              <a:solidFill>
                <a:srgbClr val="9999FF"/>
              </a:solidFill>
            </a:rPr>
            <a:t>+115%</a:t>
          </a:r>
        </a:p>
      </cdr:txBody>
    </cdr:sp>
  </cdr:relSizeAnchor>
  <cdr:relSizeAnchor xmlns:cdr="http://schemas.openxmlformats.org/drawingml/2006/chartDrawing">
    <cdr:from>
      <cdr:x>0.88093</cdr:x>
      <cdr:y>0.1657</cdr:y>
    </cdr:from>
    <cdr:to>
      <cdr:x>0.99055</cdr:x>
      <cdr:y>0.24085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156200" y="546100"/>
          <a:ext cx="641580" cy="247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660066"/>
          </a:solidFill>
        </a:ln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CH" sz="1600" b="1" dirty="0">
              <a:solidFill>
                <a:srgbClr val="660066"/>
              </a:solidFill>
            </a:rPr>
            <a:t>+218%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DF749-6220-4ACE-A9A8-D9E2589E9D34}" type="datetimeFigureOut">
              <a:rPr lang="de-CH" smtClean="0"/>
              <a:t>06.01.2022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01508-43BC-4162-B0D1-5707147B4A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368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07C40B5-146D-49FF-8E21-FE50B11869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B50446-C873-4CC9-9141-AFE2F6952EB6}" type="slidenum">
              <a:rPr lang="de-CH" altLang="en-US" sz="1100" smtClean="0"/>
              <a:pPr>
                <a:spcBef>
                  <a:spcPct val="0"/>
                </a:spcBef>
              </a:pPr>
              <a:t>1</a:t>
            </a:fld>
            <a:endParaRPr lang="de-CH" altLang="en-US" sz="11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173D7A1-3AD1-4610-920F-19F9EA3056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1241425"/>
            <a:ext cx="5953125" cy="3349625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67C35FB-74BE-49E6-A896-6544ACC5C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1508-43BC-4162-B0D1-5707147B4A21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394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sz="1200" b="1" dirty="0"/>
              <a:t>Politischer Quereinsteiger ohne politische Erfahrung.</a:t>
            </a:r>
          </a:p>
          <a:p>
            <a:pPr>
              <a:defRPr/>
            </a:pPr>
            <a:r>
              <a:rPr lang="de-DE" sz="1200" b="1" dirty="0"/>
              <a:t>Geschäftsmann und Deal Maker ohne politische Ziele</a:t>
            </a:r>
          </a:p>
          <a:p>
            <a:pPr>
              <a:defRPr/>
            </a:pPr>
            <a:r>
              <a:rPr lang="de-DE" sz="1200" b="1" dirty="0"/>
              <a:t>Selbsterklärter Macher ohne politische Agenda. </a:t>
            </a:r>
          </a:p>
          <a:p>
            <a:pPr>
              <a:defRPr/>
            </a:pPr>
            <a:r>
              <a:rPr lang="de-DE" sz="1200" b="1" dirty="0"/>
              <a:t>Einziges Ziel: das anscheinend marode Amerika wieder </a:t>
            </a:r>
            <a:r>
              <a:rPr lang="de-DE" sz="1200" b="1" dirty="0" err="1"/>
              <a:t>grossartig</a:t>
            </a:r>
            <a:r>
              <a:rPr lang="de-DE" sz="1200" b="1" dirty="0"/>
              <a:t> machen.</a:t>
            </a:r>
          </a:p>
          <a:p>
            <a:pPr>
              <a:defRPr/>
            </a:pPr>
            <a:endParaRPr lang="de-DE" sz="1200" b="1" dirty="0"/>
          </a:p>
          <a:p>
            <a:pPr>
              <a:defRPr/>
            </a:pPr>
            <a:r>
              <a:rPr lang="de-DE" sz="1200" b="1" dirty="0"/>
              <a:t>Art </a:t>
            </a:r>
            <a:r>
              <a:rPr lang="de-DE" sz="1200" b="1" dirty="0" err="1"/>
              <a:t>of</a:t>
            </a:r>
            <a:r>
              <a:rPr lang="de-DE" sz="1200" b="1" dirty="0"/>
              <a:t> </a:t>
            </a:r>
            <a:r>
              <a:rPr lang="de-DE" sz="1200" b="1" dirty="0" err="1"/>
              <a:t>the</a:t>
            </a:r>
            <a:r>
              <a:rPr lang="de-DE" sz="1200" b="1" dirty="0"/>
              <a:t> Deal: </a:t>
            </a:r>
            <a:r>
              <a:rPr lang="de-DE" sz="1200" b="1" dirty="0" err="1"/>
              <a:t>confuse</a:t>
            </a:r>
            <a:r>
              <a:rPr lang="de-DE" sz="1200" b="1" dirty="0"/>
              <a:t>, </a:t>
            </a:r>
            <a:r>
              <a:rPr lang="de-DE" sz="1200" b="1" dirty="0" err="1"/>
              <a:t>insult</a:t>
            </a:r>
            <a:r>
              <a:rPr lang="de-DE" sz="1200" b="1" dirty="0"/>
              <a:t>, </a:t>
            </a:r>
            <a:r>
              <a:rPr lang="de-DE" sz="1200" b="1" dirty="0" err="1"/>
              <a:t>destabilize</a:t>
            </a:r>
            <a:r>
              <a:rPr lang="de-DE" sz="1200" b="1" dirty="0"/>
              <a:t>, und </a:t>
            </a:r>
            <a:r>
              <a:rPr lang="de-DE" sz="1200" b="1" dirty="0" err="1"/>
              <a:t>then</a:t>
            </a:r>
            <a:r>
              <a:rPr lang="de-DE" sz="1200" b="1" dirty="0"/>
              <a:t> </a:t>
            </a:r>
            <a:r>
              <a:rPr lang="de-DE" sz="1200" b="1" dirty="0" err="1"/>
              <a:t>slam</a:t>
            </a:r>
            <a:r>
              <a:rPr lang="de-DE" sz="1200" b="1" dirty="0"/>
              <a:t> </a:t>
            </a:r>
            <a:r>
              <a:rPr lang="de-DE" sz="1200" b="1" dirty="0" err="1"/>
              <a:t>them</a:t>
            </a:r>
            <a:r>
              <a:rPr lang="de-DE" sz="1200" b="1" dirty="0"/>
              <a:t> </a:t>
            </a:r>
            <a:r>
              <a:rPr lang="de-DE" sz="1200" b="1" dirty="0" err="1"/>
              <a:t>with</a:t>
            </a:r>
            <a:r>
              <a:rPr lang="de-DE" sz="1200" b="1" dirty="0"/>
              <a:t> </a:t>
            </a:r>
            <a:r>
              <a:rPr lang="de-DE" sz="1200" b="1" dirty="0" err="1"/>
              <a:t>the</a:t>
            </a:r>
            <a:r>
              <a:rPr lang="de-DE" sz="1200" b="1" dirty="0"/>
              <a:t> maximum </a:t>
            </a:r>
            <a:r>
              <a:rPr lang="de-DE" sz="1200" b="1" dirty="0" err="1"/>
              <a:t>demand</a:t>
            </a:r>
            <a:r>
              <a:rPr lang="de-DE" sz="1200" b="1" dirty="0"/>
              <a:t>.</a:t>
            </a:r>
          </a:p>
          <a:p>
            <a:pPr>
              <a:defRPr/>
            </a:pPr>
            <a:endParaRPr lang="de-DE" sz="1200" b="1" dirty="0"/>
          </a:p>
          <a:p>
            <a:pPr>
              <a:defRPr/>
            </a:pPr>
            <a:r>
              <a:rPr lang="de-DE" sz="1200" b="1" dirty="0"/>
              <a:t>Amerikanische Stimmbürger haben Trump gewählt, weil sie jemanden im </a:t>
            </a:r>
            <a:r>
              <a:rPr lang="de-DE" sz="1200" b="1" dirty="0" err="1"/>
              <a:t>Weissen</a:t>
            </a:r>
            <a:r>
              <a:rPr lang="de-DE" sz="1200" b="1" dirty="0"/>
              <a:t> haus haben wollten, der „</a:t>
            </a:r>
            <a:r>
              <a:rPr lang="de-DE" sz="1200" b="1" dirty="0" err="1"/>
              <a:t>ander</a:t>
            </a:r>
            <a:r>
              <a:rPr lang="de-DE" sz="1200" b="1" dirty="0"/>
              <a:t>“ war. Das haben sie bekommen!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1508-43BC-4162-B0D1-5707147B4A21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5924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1508-43BC-4162-B0D1-5707147B4A21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5998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1508-43BC-4162-B0D1-5707147B4A21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562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01508-43BC-4162-B0D1-5707147B4A21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3356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E3896755-DEE7-4292-9D39-C43BD18C96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E8D06FFB-5F61-402B-937E-83E2679B4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z="2400" b="1" dirty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132818B8-F550-4C63-A464-428AAA866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D19D6B-49D8-4E65-8E5C-F1D27EACDAF1}" type="slidenum">
              <a:rPr lang="de-CH" altLang="en-US" sz="1100" smtClean="0"/>
              <a:pPr>
                <a:spcBef>
                  <a:spcPct val="0"/>
                </a:spcBef>
              </a:pPr>
              <a:t>17</a:t>
            </a:fld>
            <a:endParaRPr lang="de-CH" altLang="en-US" sz="1100"/>
          </a:p>
        </p:txBody>
      </p:sp>
    </p:spTree>
    <p:extLst>
      <p:ext uri="{BB962C8B-B14F-4D97-AF65-F5344CB8AC3E}">
        <p14:creationId xmlns:p14="http://schemas.microsoft.com/office/powerpoint/2010/main" val="2924198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E3896755-DEE7-4292-9D39-C43BD18C96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E8D06FFB-5F61-402B-937E-83E2679B4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z="2400" b="1" dirty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132818B8-F550-4C63-A464-428AAA866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D19D6B-49D8-4E65-8E5C-F1D27EACDAF1}" type="slidenum">
              <a:rPr lang="de-CH" altLang="en-US" sz="1100" smtClean="0"/>
              <a:pPr>
                <a:spcBef>
                  <a:spcPct val="0"/>
                </a:spcBef>
              </a:pPr>
              <a:t>18</a:t>
            </a:fld>
            <a:endParaRPr lang="de-CH" altLang="en-US" sz="1100"/>
          </a:p>
        </p:txBody>
      </p:sp>
    </p:spTree>
    <p:extLst>
      <p:ext uri="{BB962C8B-B14F-4D97-AF65-F5344CB8AC3E}">
        <p14:creationId xmlns:p14="http://schemas.microsoft.com/office/powerpoint/2010/main" val="564965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E3896755-DEE7-4292-9D39-C43BD18C96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E8D06FFB-5F61-402B-937E-83E2679B4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z="2400" b="1" dirty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132818B8-F550-4C63-A464-428AAA866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D19D6B-49D8-4E65-8E5C-F1D27EACDAF1}" type="slidenum">
              <a:rPr lang="de-CH" altLang="en-US" sz="1100" smtClean="0"/>
              <a:pPr>
                <a:spcBef>
                  <a:spcPct val="0"/>
                </a:spcBef>
              </a:pPr>
              <a:t>19</a:t>
            </a:fld>
            <a:endParaRPr lang="de-CH" altLang="en-US" sz="1100"/>
          </a:p>
        </p:txBody>
      </p:sp>
    </p:spTree>
    <p:extLst>
      <p:ext uri="{BB962C8B-B14F-4D97-AF65-F5344CB8AC3E}">
        <p14:creationId xmlns:p14="http://schemas.microsoft.com/office/powerpoint/2010/main" val="3359193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AD97A7A7-63EF-4ED3-9D8E-47CA256007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0E60B9B1-3379-4E33-B55E-B1320DAFD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54C68F5A-8DCE-4057-8552-7DDE313D5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AE0AE8-4BF4-4998-8751-B0A6331EF34A}" type="slidenum">
              <a:rPr lang="de-CH" altLang="en-US" sz="1100" smtClean="0"/>
              <a:pPr>
                <a:spcBef>
                  <a:spcPct val="0"/>
                </a:spcBef>
              </a:pPr>
              <a:t>20</a:t>
            </a:fld>
            <a:endParaRPr lang="de-CH" altLang="en-US"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527FD634-9F2D-40E9-B348-958EC8858B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38EB43A5-35C5-47C6-8BE1-D75A8CF6C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altLang="de-DE" sz="1800" b="1" dirty="0">
                <a:latin typeface="Arial" panose="020B0604020202020204" pitchFamily="34" charset="0"/>
              </a:rPr>
              <a:t>Florida = Holland</a:t>
            </a:r>
          </a:p>
          <a:p>
            <a:r>
              <a:rPr lang="de-CH" altLang="de-DE" sz="1800" b="1" dirty="0">
                <a:latin typeface="Arial" panose="020B0604020202020204" pitchFamily="34" charset="0"/>
              </a:rPr>
              <a:t>Kalifornien = Italien</a:t>
            </a:r>
          </a:p>
          <a:p>
            <a:r>
              <a:rPr lang="de-CH" altLang="de-DE" sz="1800" b="1" dirty="0">
                <a:latin typeface="Arial" panose="020B0604020202020204" pitchFamily="34" charset="0"/>
              </a:rPr>
              <a:t>Texas = Russland</a:t>
            </a:r>
          </a:p>
          <a:p>
            <a:r>
              <a:rPr lang="de-CH" altLang="de-DE" sz="1800" b="1" dirty="0">
                <a:latin typeface="Arial" panose="020B0604020202020204" pitchFamily="34" charset="0"/>
              </a:rPr>
              <a:t>Georgia = Österreich</a:t>
            </a:r>
          </a:p>
          <a:p>
            <a:r>
              <a:rPr lang="de-CH" altLang="de-DE" sz="1800" b="1" dirty="0">
                <a:latin typeface="Arial" panose="020B0604020202020204" pitchFamily="34" charset="0"/>
              </a:rPr>
              <a:t>Washington = Griechenland</a:t>
            </a:r>
          </a:p>
          <a:p>
            <a:endParaRPr lang="de-CH" altLang="de-DE" sz="1800" b="1" dirty="0">
              <a:latin typeface="Arial" panose="020B0604020202020204" pitchFamily="34" charset="0"/>
            </a:endParaRPr>
          </a:p>
          <a:p>
            <a:r>
              <a:rPr lang="de-CH" altLang="de-DE" sz="1800" b="1" dirty="0">
                <a:latin typeface="Arial" panose="020B0604020202020204" pitchFamily="34" charset="0"/>
              </a:rPr>
              <a:t>Das binnenwirtschaftlichste Land der Welt </a:t>
            </a:r>
            <a:endParaRPr lang="en-US" altLang="de-DE" sz="1800" b="1" dirty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BDE57FA-8B87-4347-A30B-CC3957658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1F044E-115B-4963-977F-19F9F9691CCF}" type="slidenum">
              <a:rPr lang="de-CH" altLang="de-DE" sz="1100" smtClean="0"/>
              <a:pPr>
                <a:spcBef>
                  <a:spcPct val="0"/>
                </a:spcBef>
              </a:pPr>
              <a:t>3</a:t>
            </a:fld>
            <a:endParaRPr lang="de-CH" altLang="de-DE"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7EF6636-B46A-47AE-8CF1-508E509DA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E0499D-EE6F-4AA1-AE17-9FB0D0E07F26}" type="slidenum">
              <a:rPr lang="de-CH" altLang="de-DE" sz="1100" smtClean="0"/>
              <a:pPr>
                <a:spcBef>
                  <a:spcPct val="0"/>
                </a:spcBef>
              </a:pPr>
              <a:t>4</a:t>
            </a:fld>
            <a:endParaRPr lang="de-CH" altLang="de-DE" sz="11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6A5B4B4-33F9-4596-98A2-7F917C0CAF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7DBB36A-3DD0-4EA6-B2C1-6698AB33F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de-CH" altLang="de-DE" sz="1600" b="1">
                <a:latin typeface="Arial" panose="020B0604020202020204" pitchFamily="34" charset="0"/>
              </a:rPr>
              <a:t>Update 07.06.2016</a:t>
            </a:r>
          </a:p>
          <a:p>
            <a:pPr eaLnBrk="1" hangingPunct="1"/>
            <a:r>
              <a:rPr lang="de-CH" altLang="de-DE" sz="1600">
                <a:latin typeface="Arial" panose="020B0604020202020204" pitchFamily="34" charset="0"/>
              </a:rPr>
              <a:t>http://en.wikipedia.org/wiki/List_of_countries_by_GDP_%28nominal%29</a:t>
            </a:r>
          </a:p>
          <a:p>
            <a:pPr eaLnBrk="1" hangingPunct="1"/>
            <a:endParaRPr lang="de-CH" altLang="de-DE" sz="1600">
              <a:latin typeface="Arial" panose="020B0604020202020204" pitchFamily="34" charset="0"/>
            </a:endParaRPr>
          </a:p>
          <a:p>
            <a:pPr eaLnBrk="1" hangingPunct="1"/>
            <a:r>
              <a:rPr lang="de-CH" altLang="de-DE" sz="1600">
                <a:latin typeface="Arial" panose="020B0604020202020204" pitchFamily="34" charset="0"/>
              </a:rPr>
              <a:t>(</a:t>
            </a:r>
          </a:p>
          <a:p>
            <a:pPr eaLnBrk="1" hangingPunct="1"/>
            <a:r>
              <a:rPr lang="en-US" altLang="de-DE" sz="1600">
                <a:latin typeface="Arial" panose="020B0604020202020204" pitchFamily="34" charset="0"/>
              </a:rPr>
              <a:t>https://www.cia.gov/library/publications/the-world-factbook/fields/2195.html</a:t>
            </a:r>
          </a:p>
          <a:p>
            <a:pPr eaLnBrk="1" hangingPunct="1"/>
            <a:endParaRPr lang="de-CH" altLang="de-DE" sz="1600">
              <a:latin typeface="Arial" panose="020B0604020202020204" pitchFamily="34" charset="0"/>
            </a:endParaRPr>
          </a:p>
          <a:p>
            <a:pPr eaLnBrk="1" hangingPunct="1"/>
            <a:r>
              <a:rPr lang="de-CH" altLang="de-DE" sz="1600">
                <a:latin typeface="Arial" panose="020B0604020202020204" pitchFamily="34" charset="0"/>
              </a:rPr>
              <a:t>https://www.cia.gov/library/publications/the-world-factbook/rankorder/2001rank.html</a:t>
            </a:r>
          </a:p>
          <a:p>
            <a:pPr eaLnBrk="1" hangingPunct="1"/>
            <a:r>
              <a:rPr lang="en-US" altLang="de-DE" sz="160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1DFA441E-B43B-455F-A160-38DBC0B34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1B78CFAA-0F57-45D4-BA71-BD6E5E51A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2C2BA3DD-D0E0-4A05-9A13-153C89C7C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B17089-22A1-4773-9568-FDA68BAA61E6}" type="slidenum">
              <a:rPr lang="de-CH" altLang="en-US" sz="1100" smtClean="0"/>
              <a:pPr>
                <a:spcBef>
                  <a:spcPct val="0"/>
                </a:spcBef>
              </a:pPr>
              <a:t>5</a:t>
            </a:fld>
            <a:endParaRPr lang="de-CH" altLang="en-US" sz="1100"/>
          </a:p>
        </p:txBody>
      </p:sp>
    </p:spTree>
    <p:extLst>
      <p:ext uri="{BB962C8B-B14F-4D97-AF65-F5344CB8AC3E}">
        <p14:creationId xmlns:p14="http://schemas.microsoft.com/office/powerpoint/2010/main" val="2772178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F557176D-1B10-4456-A43E-DD3D9E4F3E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968665D0-5AE3-4411-AB44-A77DF3CD8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9B05DDC2-95CA-48E3-9643-B24CDC27B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E66E65-911C-4BD1-8A64-FED9490C03EE}" type="slidenum">
              <a:rPr lang="de-CH" altLang="en-US" sz="1100" smtClean="0"/>
              <a:pPr>
                <a:spcBef>
                  <a:spcPct val="0"/>
                </a:spcBef>
              </a:pPr>
              <a:t>6</a:t>
            </a:fld>
            <a:endParaRPr lang="de-CH" altLang="en-US"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41BEBD2-A4E9-4FBE-B025-78A68942D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78ED7F-3B5F-4D91-BD59-1C78984D7F6A}" type="slidenum">
              <a:rPr lang="de-CH" altLang="de-DE" sz="1100" smtClean="0"/>
              <a:pPr>
                <a:spcBef>
                  <a:spcPct val="0"/>
                </a:spcBef>
              </a:pPr>
              <a:t>7</a:t>
            </a:fld>
            <a:endParaRPr lang="de-CH" altLang="de-DE" sz="11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34403830-C94A-4270-A54D-2792008F6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76B11DF-FA9D-4074-905B-69FF6B0D1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171ABD3-3377-45AD-9E31-E6421CB441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63ED8A-42EA-49F2-B4D2-F97D128086D5}" type="slidenum">
              <a:rPr lang="de-CH" altLang="de-DE" sz="1100" smtClean="0"/>
              <a:pPr>
                <a:spcBef>
                  <a:spcPct val="0"/>
                </a:spcBef>
              </a:pPr>
              <a:t>8</a:t>
            </a:fld>
            <a:endParaRPr lang="de-CH" altLang="de-DE" sz="11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C1D70F9-2665-4478-9B90-105AAD312B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D266F2F-736A-4469-A95C-7BCEFD6FF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de-CH" altLang="de-DE" sz="1800" b="1">
                <a:latin typeface="Arial" panose="020B0604020202020204" pitchFamily="34" charset="0"/>
              </a:rPr>
              <a:t>Updated:May</a:t>
            </a:r>
            <a:r>
              <a:rPr lang="fr-CH" altLang="de-DE" sz="1800" b="1">
                <a:latin typeface="Arial" panose="020B0604020202020204" pitchFamily="34" charset="0"/>
              </a:rPr>
              <a:t>18</a:t>
            </a:r>
          </a:p>
          <a:p>
            <a:pPr eaLnBrk="1" hangingPunct="1"/>
            <a:endParaRPr lang="en-US" altLang="de-DE" sz="16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41ABC86A-28F2-49EA-85C8-046918727A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48990" y="12067944"/>
            <a:ext cx="2869331" cy="63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31" tIns="45917" rIns="91831" bIns="45917" anchor="b"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BF633B-F7BE-4E1C-9266-9A1AD25A1EE1}" type="slidenum">
              <a:rPr lang="de-CH" altLang="de-DE" sz="1100" b="0"/>
              <a:pPr algn="r" eaLnBrk="1" hangingPunct="1">
                <a:spcBef>
                  <a:spcPct val="0"/>
                </a:spcBef>
              </a:pPr>
              <a:t>9</a:t>
            </a:fld>
            <a:endParaRPr lang="de-CH" altLang="de-DE" sz="1100" b="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F5B3035-B3EC-427D-B269-31F01323F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12775"/>
            <a:ext cx="5827712" cy="3278188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2848D4AE-F238-47DB-B95F-574710A22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3224" y="6037021"/>
            <a:ext cx="5550051" cy="5724093"/>
          </a:xfrm>
          <a:noFill/>
        </p:spPr>
        <p:txBody>
          <a:bodyPr lIns="91831" tIns="45917" rIns="91831" bIns="45917"/>
          <a:lstStyle/>
          <a:p>
            <a:pPr eaLnBrk="1" hangingPunct="1"/>
            <a:endParaRPr lang="de-DE" altLang="de-DE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AA36D2B-5B90-488B-BEF0-4DACE812F9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33FC8CCB-8F74-414C-908A-B8F290108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CH" altLang="de-DE" b="1">
                <a:latin typeface="Arial" panose="020B0604020202020204" pitchFamily="34" charset="0"/>
              </a:rPr>
              <a:t>Updated: 30.8.2014</a:t>
            </a:r>
          </a:p>
          <a:p>
            <a:endParaRPr lang="de-CH" altLang="de-DE">
              <a:latin typeface="Arial" panose="020B0604020202020204" pitchFamily="34" charset="0"/>
            </a:endParaRPr>
          </a:p>
          <a:p>
            <a:r>
              <a:rPr lang="de-CH" altLang="de-DE">
                <a:latin typeface="Arial" panose="020B0604020202020204" pitchFamily="34" charset="0"/>
              </a:rPr>
              <a:t>http://www.bea.gov/iTable/iTable.cfm?ReqID=2&amp;step=1#reqid=2&amp;step=1&amp;isuri=1&amp;202=1&amp;203=22&amp;204=4&amp;205=1,2&amp;207=43,42,41,40,39,38,37&amp;208=2&amp;209=19&amp;200=2&amp;201=1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C91AA6AE-F567-44A4-AE75-22DE04320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E903BC-0EB9-437D-A645-BDCFC9179CCE}" type="slidenum">
              <a:rPr lang="de-CH" altLang="de-DE" sz="1100" smtClean="0"/>
              <a:pPr>
                <a:spcBef>
                  <a:spcPct val="0"/>
                </a:spcBef>
              </a:pPr>
              <a:t>10</a:t>
            </a:fld>
            <a:endParaRPr lang="de-CH" altLang="de-DE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6">
            <a:extLst>
              <a:ext uri="{FF2B5EF4-FFF2-40B4-BE49-F238E27FC236}">
                <a16:creationId xmlns:a16="http://schemas.microsoft.com/office/drawing/2014/main" id="{56B023BF-ECEB-454D-80A2-C7C7ED391A6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095024" y="-376849"/>
            <a:ext cx="0" cy="1219004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sz="1800"/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2F26BBB8-1A31-4382-99BF-B8B0C9BCD7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14878" y="0"/>
            <a:ext cx="9769" cy="68611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sz="180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842703B6-99BA-474C-8610-F07FE2AB8C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6073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F7EA165-9595-4038-B43C-269525131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8269" y="1122363"/>
            <a:ext cx="5455919" cy="2387600"/>
          </a:xfrm>
        </p:spPr>
        <p:txBody>
          <a:bodyPr anchor="b"/>
          <a:lstStyle>
            <a:lvl1pPr algn="ctr">
              <a:defRPr lang="en-US" sz="3600" b="1" kern="1200" smtClean="0">
                <a:solidFill>
                  <a:srgbClr val="003E7E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346AF3C-FADF-45D2-8F2A-C6E0F0FEF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129" y="3602038"/>
            <a:ext cx="5464198" cy="1655762"/>
          </a:xfrm>
        </p:spPr>
        <p:txBody>
          <a:bodyPr>
            <a:normAutofit/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de-CH" sz="3200" b="1" kern="1200" dirty="0">
                <a:solidFill>
                  <a:srgbClr val="003E7E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e-CH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8D5602-6AFD-45DA-81E0-67F30D6106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886450"/>
            <a:ext cx="42322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68378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4EBA2-39D2-46F8-9F6A-4FA4DE62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4606C-963E-43F3-93FD-0A6E02776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53745-D6E2-4DFC-BA91-18085FB5D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A577A-A5A7-4602-A722-D6CF402E5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7427"/>
            <a:ext cx="4114800" cy="29382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7C08-58D7-486D-9BAD-EF167A65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7" y="6597427"/>
            <a:ext cx="2743200" cy="293827"/>
          </a:xfrm>
          <a:prstGeom prst="rect">
            <a:avLst/>
          </a:prstGeom>
        </p:spPr>
        <p:txBody>
          <a:bodyPr/>
          <a:lstStyle/>
          <a:p>
            <a:fld id="{D4BF1C03-3DB4-412D-B010-71B20F730E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854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48A9-475B-4854-9713-9528DDEA6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E0E1E-3939-4205-B02E-D8DAA5F49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6C982-AE8D-4184-B291-B28A9EE4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7427"/>
            <a:ext cx="4114800" cy="29382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ACF63-7004-47A0-884B-52156858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7" y="6597427"/>
            <a:ext cx="2743200" cy="293827"/>
          </a:xfrm>
          <a:prstGeom prst="rect">
            <a:avLst/>
          </a:prstGeom>
        </p:spPr>
        <p:txBody>
          <a:bodyPr/>
          <a:lstStyle/>
          <a:p>
            <a:fld id="{D4BF1C03-3DB4-412D-B010-71B20F730E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941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B00878-A2C8-4B46-9CF4-64F72E874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8E2BE-C3FE-458F-87CA-A3FB5FB68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17DFF-31C8-4984-BC7B-D23F553BE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7427"/>
            <a:ext cx="4114800" cy="29382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807B3-DB27-4CE5-978E-8A2093587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7" y="6597427"/>
            <a:ext cx="2743200" cy="293827"/>
          </a:xfrm>
          <a:prstGeom prst="rect">
            <a:avLst/>
          </a:prstGeom>
        </p:spPr>
        <p:txBody>
          <a:bodyPr/>
          <a:lstStyle/>
          <a:p>
            <a:fld id="{D4BF1C03-3DB4-412D-B010-71B20F730E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641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5174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>
              <a:solidFill>
                <a:srgbClr val="91919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1000" y="1763713"/>
            <a:ext cx="11430000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2400" dirty="0" smtClean="0"/>
            </a:lvl1pPr>
            <a:lvl2pPr marL="182875">
              <a:defRPr lang="en-US" sz="1600" dirty="0" smtClean="0"/>
            </a:lvl2pPr>
            <a:lvl3pPr marL="365751">
              <a:defRPr lang="en-US" sz="16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000" y="381001"/>
            <a:ext cx="11430000" cy="1295401"/>
          </a:xfrm>
        </p:spPr>
        <p:txBody>
          <a:bodyPr vert="horz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407924"/>
            <a:ext cx="4114800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AU" sz="900" b="0" i="0">
                <a:solidFill>
                  <a:srgbClr val="919191"/>
                </a:solidFill>
                <a:latin typeface="+mn-lt"/>
              </a:defRPr>
            </a:lvl1pPr>
          </a:lstStyle>
          <a:p>
            <a:pPr defTabSz="1087106"/>
            <a:r>
              <a:rPr lang="en-US"/>
              <a:t>Copyright © 2020 Accenture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0992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411D-6FC1-49C3-9F24-1DD0B23D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18" y="122419"/>
            <a:ext cx="10515600" cy="1062801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DB1F8-FC69-42D9-B6CE-43E00B4BB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18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C028-5B78-4B22-9982-258B7BC3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7427"/>
            <a:ext cx="4114800" cy="29382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05925-BC35-4D89-AB2B-757E27AA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7" y="6597427"/>
            <a:ext cx="2743200" cy="293827"/>
          </a:xfrm>
          <a:prstGeom prst="rect">
            <a:avLst/>
          </a:prstGeom>
        </p:spPr>
        <p:txBody>
          <a:bodyPr/>
          <a:lstStyle/>
          <a:p>
            <a:fld id="{D4BF1C03-3DB4-412D-B010-71B20F730E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21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E3208-84DF-4416-8D3F-63005C66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B214B-EAD0-4220-B156-B3540DA65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B1741-A220-4E3F-9E27-FBA2D71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7427"/>
            <a:ext cx="4114800" cy="29382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10D39-3A27-4403-AEC6-E3177E28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7" y="6597427"/>
            <a:ext cx="2743200" cy="293827"/>
          </a:xfrm>
          <a:prstGeom prst="rect">
            <a:avLst/>
          </a:prstGeom>
        </p:spPr>
        <p:txBody>
          <a:bodyPr/>
          <a:lstStyle/>
          <a:p>
            <a:fld id="{D4BF1C03-3DB4-412D-B010-71B20F730E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314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B759-45AE-4116-B13A-0D6487C1C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161" y="1122363"/>
            <a:ext cx="10446027" cy="2387600"/>
          </a:xfrm>
        </p:spPr>
        <p:txBody>
          <a:bodyPr anchor="b"/>
          <a:lstStyle>
            <a:lvl1pPr algn="ctr">
              <a:defRPr lang="en-US" sz="3600" b="1" kern="1200" smtClean="0">
                <a:solidFill>
                  <a:srgbClr val="003E7E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5D08B-B1F7-46EA-8755-2BFD1809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49" y="3602038"/>
            <a:ext cx="10461878" cy="1655762"/>
          </a:xfrm>
        </p:spPr>
        <p:txBody>
          <a:bodyPr>
            <a:normAutofit/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de-CH" sz="3200" b="1" kern="1200" dirty="0">
                <a:solidFill>
                  <a:srgbClr val="003E7E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8F994-B812-4024-B9D4-C2C8E0C2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7427"/>
            <a:ext cx="4114800" cy="29382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ACEE6-61EC-4CAE-855E-297711A5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7" y="6597427"/>
            <a:ext cx="2743200" cy="293827"/>
          </a:xfrm>
          <a:prstGeom prst="rect">
            <a:avLst/>
          </a:prstGeom>
        </p:spPr>
        <p:txBody>
          <a:bodyPr/>
          <a:lstStyle/>
          <a:p>
            <a:fld id="{D4BF1C03-3DB4-412D-B010-71B20F730E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353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D0DCA-FB48-4197-8528-3864B34E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D0327-F34F-4599-99DF-8C2045FAE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D5D97-96F0-4BEE-9563-8D506B996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DE89D-B116-43CB-A3C5-813792DA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7427"/>
            <a:ext cx="4114800" cy="29382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5B2BC-E018-49FB-BE4D-E17BEE2B3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7" y="6597427"/>
            <a:ext cx="2743200" cy="293827"/>
          </a:xfrm>
          <a:prstGeom prst="rect">
            <a:avLst/>
          </a:prstGeom>
        </p:spPr>
        <p:txBody>
          <a:bodyPr/>
          <a:lstStyle/>
          <a:p>
            <a:fld id="{D4BF1C03-3DB4-412D-B010-71B20F730E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288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2C76-5D1D-4349-94C8-632B235F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CC15E-EDC1-490C-81A7-39AFF6167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474ED-BB82-4686-BE09-3129E6338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8DF34-2DD1-49CB-B97B-2161A6742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08CFFC-B5B6-4D0C-A65C-40FCC1F78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AAD2B6-FC45-41BA-9367-16DB74F4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7427"/>
            <a:ext cx="4114800" cy="29382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321E01-C702-49E3-9C88-65FA0456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7" y="6597427"/>
            <a:ext cx="2743200" cy="293827"/>
          </a:xfrm>
          <a:prstGeom prst="rect">
            <a:avLst/>
          </a:prstGeom>
        </p:spPr>
        <p:txBody>
          <a:bodyPr/>
          <a:lstStyle/>
          <a:p>
            <a:fld id="{D4BF1C03-3DB4-412D-B010-71B20F730E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353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5FCC-761D-4EBB-90EE-9469DFB3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1653E-BCFA-4FAC-A3DA-DB0BE5E3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7427"/>
            <a:ext cx="4114800" cy="29382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DC7A3-33CF-4E92-9BF9-D9F2438E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7" y="6597427"/>
            <a:ext cx="2743200" cy="293827"/>
          </a:xfrm>
          <a:prstGeom prst="rect">
            <a:avLst/>
          </a:prstGeom>
        </p:spPr>
        <p:txBody>
          <a:bodyPr/>
          <a:lstStyle/>
          <a:p>
            <a:fld id="{D4BF1C03-3DB4-412D-B010-71B20F730E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762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3AEA28-5FF2-4F6A-B86E-58FA08D8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7427"/>
            <a:ext cx="4114800" cy="29382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186C2-69F2-48A1-891F-E7CDA560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7" y="6597427"/>
            <a:ext cx="2743200" cy="293827"/>
          </a:xfrm>
          <a:prstGeom prst="rect">
            <a:avLst/>
          </a:prstGeom>
        </p:spPr>
        <p:txBody>
          <a:bodyPr/>
          <a:lstStyle/>
          <a:p>
            <a:fld id="{D4BF1C03-3DB4-412D-B010-71B20F730E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41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DC909-8187-4AFF-9B17-87D353FF1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72C5A-7DF3-4F20-BD15-8ADE1BCE4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BB5B8-760B-49F4-93F8-D3A2DC762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4E9A8-0CDD-413C-8C6B-8DF05616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7427"/>
            <a:ext cx="4114800" cy="29382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9B02F-CB6A-459A-9BAE-082202D4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7" y="6597427"/>
            <a:ext cx="2743200" cy="293827"/>
          </a:xfrm>
          <a:prstGeom prst="rect">
            <a:avLst/>
          </a:prstGeom>
        </p:spPr>
        <p:txBody>
          <a:bodyPr/>
          <a:lstStyle/>
          <a:p>
            <a:fld id="{D4BF1C03-3DB4-412D-B010-71B20F730EA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48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2">
            <a:extLst>
              <a:ext uri="{FF2B5EF4-FFF2-40B4-BE49-F238E27FC236}">
                <a16:creationId xmlns:a16="http://schemas.microsoft.com/office/drawing/2014/main" id="{E64C4C79-69BD-43EC-B4D1-3F4CFEEBFD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45275"/>
            <a:ext cx="12192000" cy="2127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de-DE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60EC89-5A4A-49F1-A860-20A2DD08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6A784-1196-44BC-B92D-1EE200894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ED9F0-7757-406C-8022-B4CBD5E1F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97427"/>
            <a:ext cx="4114800" cy="2938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A6E89-C6D9-4023-960F-1A89EE578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7057" y="6597427"/>
            <a:ext cx="2743200" cy="2938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BF1C03-3DB4-412D-B010-71B20F730EA8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371E552-A089-4A5F-A30D-FC6B1C86C4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489" y="6186294"/>
            <a:ext cx="2128265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B154A1FF-F490-419E-8FD0-8508583B48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-4763"/>
            <a:ext cx="12190048" cy="1194120"/>
          </a:xfrm>
          <a:prstGeom prst="rect">
            <a:avLst/>
          </a:prstGeom>
          <a:solidFill>
            <a:srgbClr val="003E7E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4B66BB01-99D4-460F-937F-5BCDFF2368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77986"/>
            <a:ext cx="12190047" cy="111125"/>
          </a:xfrm>
          <a:prstGeom prst="rect">
            <a:avLst/>
          </a:prstGeom>
          <a:solidFill>
            <a:srgbClr val="EF4135"/>
          </a:solidFill>
          <a:ln>
            <a:noFill/>
          </a:ln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de-DE" sz="2400" b="0"/>
          </a:p>
        </p:txBody>
      </p:sp>
    </p:spTree>
    <p:extLst>
      <p:ext uri="{BB962C8B-B14F-4D97-AF65-F5344CB8AC3E}">
        <p14:creationId xmlns:p14="http://schemas.microsoft.com/office/powerpoint/2010/main" val="344762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49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chart" Target="../charts/chart5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chart" Target="../charts/chart4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18.emf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oleObject" Target="../embeddings/oleObject2.bin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10">
            <a:extLst>
              <a:ext uri="{FF2B5EF4-FFF2-40B4-BE49-F238E27FC236}">
                <a16:creationId xmlns:a16="http://schemas.microsoft.com/office/drawing/2014/main" id="{3D67385B-3B0B-4148-8FC6-2D91E8B7CD5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095207" y="765969"/>
            <a:ext cx="0" cy="99044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3795" name="Line 9">
            <a:extLst>
              <a:ext uri="{FF2B5EF4-FFF2-40B4-BE49-F238E27FC236}">
                <a16:creationId xmlns:a16="http://schemas.microsoft.com/office/drawing/2014/main" id="{7C2E4AB6-D97B-4311-8034-8E5657B05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55089" y="1"/>
            <a:ext cx="7937" cy="68611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3797" name="Text Box 19">
            <a:extLst>
              <a:ext uri="{FF2B5EF4-FFF2-40B4-BE49-F238E27FC236}">
                <a16:creationId xmlns:a16="http://schemas.microsoft.com/office/drawing/2014/main" id="{DEECD89D-64CB-4F23-843A-76E03E373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2449" y="2064274"/>
            <a:ext cx="6632718" cy="405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None/>
            </a:pPr>
            <a:r>
              <a:rPr lang="de-DE" sz="28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Schweiz-USA: </a:t>
            </a:r>
            <a:br>
              <a:rPr lang="de-DE" sz="28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de-DE" sz="28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Steiniger Weg, glatte Vorteile</a:t>
            </a:r>
          </a:p>
          <a:p>
            <a:pPr>
              <a:buNone/>
            </a:pPr>
            <a:endParaRPr lang="en-US" altLang="en-US" sz="2000" dirty="0">
              <a:solidFill>
                <a:srgbClr val="003E7E"/>
              </a:solidFill>
            </a:endParaRPr>
          </a:p>
          <a:p>
            <a:pPr>
              <a:buNone/>
            </a:pPr>
            <a:endParaRPr lang="en-US" altLang="en-US" sz="2000" dirty="0">
              <a:solidFill>
                <a:srgbClr val="003E7E"/>
              </a:solidFill>
            </a:endParaRPr>
          </a:p>
          <a:p>
            <a:pPr>
              <a:buNone/>
            </a:pPr>
            <a:r>
              <a:rPr lang="en-US" altLang="en-US" sz="2000" dirty="0">
                <a:solidFill>
                  <a:srgbClr val="003E7E"/>
                </a:solidFill>
              </a:rPr>
              <a:t>72. </a:t>
            </a:r>
            <a:r>
              <a:rPr lang="en-US" altLang="en-US" sz="2000" dirty="0" err="1">
                <a:solidFill>
                  <a:srgbClr val="003E7E"/>
                </a:solidFill>
              </a:rPr>
              <a:t>Gewerbliche</a:t>
            </a:r>
            <a:r>
              <a:rPr lang="en-US" altLang="en-US" sz="2000" dirty="0">
                <a:solidFill>
                  <a:srgbClr val="003E7E"/>
                </a:solidFill>
              </a:rPr>
              <a:t> </a:t>
            </a:r>
            <a:r>
              <a:rPr lang="en-US" altLang="en-US" sz="2000" dirty="0" err="1">
                <a:solidFill>
                  <a:srgbClr val="003E7E"/>
                </a:solidFill>
              </a:rPr>
              <a:t>Winterkonferenz</a:t>
            </a:r>
            <a:endParaRPr lang="en-US" altLang="en-US" sz="2000" dirty="0">
              <a:solidFill>
                <a:srgbClr val="003E7E"/>
              </a:solidFill>
            </a:endParaRPr>
          </a:p>
          <a:p>
            <a:pPr>
              <a:buNone/>
            </a:pPr>
            <a:r>
              <a:rPr lang="en-US" altLang="en-US" sz="2000" dirty="0" err="1">
                <a:solidFill>
                  <a:srgbClr val="003E7E"/>
                </a:solidFill>
              </a:rPr>
              <a:t>Klosters</a:t>
            </a:r>
            <a:r>
              <a:rPr lang="en-US" altLang="en-US" sz="2000" dirty="0">
                <a:solidFill>
                  <a:srgbClr val="003E7E"/>
                </a:solidFill>
              </a:rPr>
              <a:t>, 14. </a:t>
            </a:r>
            <a:r>
              <a:rPr lang="en-US" altLang="en-US" sz="2000" dirty="0" err="1">
                <a:solidFill>
                  <a:srgbClr val="003E7E"/>
                </a:solidFill>
              </a:rPr>
              <a:t>Januar</a:t>
            </a:r>
            <a:r>
              <a:rPr lang="en-US" altLang="en-US" sz="2000" dirty="0">
                <a:solidFill>
                  <a:srgbClr val="003E7E"/>
                </a:solidFill>
              </a:rPr>
              <a:t> 2022</a:t>
            </a:r>
          </a:p>
          <a:p>
            <a:pPr>
              <a:buNone/>
            </a:pPr>
            <a:endParaRPr lang="en-US" altLang="en-US" sz="2000" dirty="0">
              <a:solidFill>
                <a:srgbClr val="003E7E"/>
              </a:solidFill>
            </a:endParaRPr>
          </a:p>
          <a:p>
            <a:pPr>
              <a:buNone/>
            </a:pPr>
            <a:endParaRPr lang="en-US" altLang="en-US" sz="2000" dirty="0">
              <a:solidFill>
                <a:srgbClr val="003E7E"/>
              </a:solidFill>
            </a:endParaRPr>
          </a:p>
          <a:p>
            <a:pPr>
              <a:buNone/>
            </a:pPr>
            <a:r>
              <a:rPr lang="de-CH" altLang="en-US" dirty="0">
                <a:solidFill>
                  <a:srgbClr val="003E7E"/>
                </a:solidFill>
              </a:rPr>
              <a:t>Martin Naville</a:t>
            </a:r>
            <a:br>
              <a:rPr lang="de-CH" altLang="en-US" dirty="0">
                <a:solidFill>
                  <a:srgbClr val="003E7E"/>
                </a:solidFill>
              </a:rPr>
            </a:br>
            <a:r>
              <a:rPr lang="de-CH" altLang="en-US" dirty="0">
                <a:solidFill>
                  <a:srgbClr val="003E7E"/>
                </a:solidFill>
              </a:rPr>
              <a:t>CEO</a:t>
            </a:r>
            <a:br>
              <a:rPr lang="de-CH" altLang="en-US" dirty="0">
                <a:solidFill>
                  <a:srgbClr val="003E7E"/>
                </a:solidFill>
              </a:rPr>
            </a:br>
            <a:r>
              <a:rPr lang="de-CH" altLang="en-US" dirty="0">
                <a:solidFill>
                  <a:srgbClr val="003E7E"/>
                </a:solidFill>
              </a:rPr>
              <a:t>Swiss-American Chamber of Commerce</a:t>
            </a:r>
            <a:endParaRPr lang="en-US" altLang="en-US" dirty="0">
              <a:solidFill>
                <a:srgbClr val="003E7E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AC57B6-9A3B-4E34-9D8E-B78784E92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074" y="550186"/>
            <a:ext cx="2857500" cy="5905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9030C28-203E-4933-B21D-79DEB77FB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100" y="265439"/>
            <a:ext cx="1057997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de-DE" sz="3200" dirty="0" err="1"/>
              <a:t>Wachsende</a:t>
            </a:r>
            <a:r>
              <a:rPr lang="en-US" altLang="de-DE" sz="3200" dirty="0"/>
              <a:t> </a:t>
            </a:r>
            <a:r>
              <a:rPr lang="en-US" altLang="de-DE" sz="3200" dirty="0" err="1"/>
              <a:t>Direktinvestitionen</a:t>
            </a:r>
            <a:r>
              <a:rPr lang="en-US" altLang="de-DE" sz="3200" dirty="0"/>
              <a:t> – in </a:t>
            </a:r>
            <a:r>
              <a:rPr lang="en-US" altLang="de-DE" sz="3200" dirty="0" err="1"/>
              <a:t>beide</a:t>
            </a:r>
            <a:r>
              <a:rPr lang="en-US" altLang="de-DE" sz="3200" dirty="0"/>
              <a:t> </a:t>
            </a:r>
            <a:r>
              <a:rPr lang="en-US" altLang="de-DE" sz="3200" dirty="0" err="1"/>
              <a:t>Richtungen</a:t>
            </a:r>
            <a:endParaRPr lang="en-US" altLang="de-DE" sz="3200" dirty="0"/>
          </a:p>
        </p:txBody>
      </p:sp>
      <p:sp>
        <p:nvSpPr>
          <p:cNvPr id="24579" name="Text Box 21">
            <a:extLst>
              <a:ext uri="{FF2B5EF4-FFF2-40B4-BE49-F238E27FC236}">
                <a16:creationId xmlns:a16="http://schemas.microsoft.com/office/drawing/2014/main" id="{FF488387-F72F-4FE1-A928-D1753F1C8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6300789"/>
            <a:ext cx="4103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de-DE" sz="1000" b="0"/>
              <a:t>Source: U.S. Department of Commerce, Bureau of Economic Analysis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511A68C-99D3-4E8D-B5B1-ABC690992787}"/>
              </a:ext>
            </a:extLst>
          </p:cNvPr>
          <p:cNvGraphicFramePr>
            <a:graphicFrameLocks/>
          </p:cNvGraphicFramePr>
          <p:nvPr/>
        </p:nvGraphicFramePr>
        <p:xfrm>
          <a:off x="1783307" y="1323833"/>
          <a:ext cx="8625386" cy="522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34C260A-90BC-43AE-856E-31CA701C47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31" imgW="471" imgH="472" progId="TCLayout.ActiveDocument.1">
                  <p:embed/>
                </p:oleObj>
              </mc:Choice>
              <mc:Fallback>
                <p:oleObj name="think-cell Slide" r:id="rId31" imgW="471" imgH="47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34C260A-90BC-43AE-856E-31CA701C47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270444E2-76AC-43E6-AE44-0E8DE962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1"/>
            <a:ext cx="11430000" cy="640541"/>
          </a:xfrm>
        </p:spPr>
        <p:txBody>
          <a:bodyPr vert="horz">
            <a:noAutofit/>
          </a:bodyPr>
          <a:lstStyle/>
          <a:p>
            <a:r>
              <a:rPr lang="en-US" sz="3200" b="1" cap="none" dirty="0">
                <a:solidFill>
                  <a:schemeClr val="bg1"/>
                </a:solidFill>
              </a:rPr>
              <a:t>Schweizer </a:t>
            </a:r>
            <a:r>
              <a:rPr lang="en-US" sz="3200" b="1" cap="none" dirty="0" err="1">
                <a:solidFill>
                  <a:schemeClr val="bg1"/>
                </a:solidFill>
              </a:rPr>
              <a:t>mit</a:t>
            </a:r>
            <a:r>
              <a:rPr lang="en-US" sz="3200" b="1" cap="none" dirty="0">
                <a:solidFill>
                  <a:schemeClr val="bg1"/>
                </a:solidFill>
              </a:rPr>
              <a:t> </a:t>
            </a:r>
            <a:r>
              <a:rPr lang="en-US" sz="3200" b="1" cap="none" dirty="0" err="1">
                <a:solidFill>
                  <a:schemeClr val="bg1"/>
                </a:solidFill>
              </a:rPr>
              <a:t>höherem</a:t>
            </a:r>
            <a:r>
              <a:rPr lang="en-US" sz="3200" b="1" cap="none" dirty="0">
                <a:solidFill>
                  <a:schemeClr val="bg1"/>
                </a:solidFill>
              </a:rPr>
              <a:t> US Engagement </a:t>
            </a:r>
            <a:br>
              <a:rPr lang="en-US" sz="3200" b="1" cap="none" dirty="0">
                <a:solidFill>
                  <a:schemeClr val="bg1"/>
                </a:solidFill>
              </a:rPr>
            </a:br>
            <a:r>
              <a:rPr lang="en-US" sz="3200" b="1" cap="none" dirty="0" err="1">
                <a:solidFill>
                  <a:schemeClr val="bg1"/>
                </a:solidFill>
              </a:rPr>
              <a:t>sind</a:t>
            </a:r>
            <a:r>
              <a:rPr lang="en-US" sz="3200" b="1" cap="none" dirty="0">
                <a:solidFill>
                  <a:schemeClr val="bg1"/>
                </a:solidFill>
              </a:rPr>
              <a:t> </a:t>
            </a:r>
            <a:r>
              <a:rPr lang="en-US" sz="3200" b="1" cap="none" dirty="0" err="1">
                <a:solidFill>
                  <a:schemeClr val="bg1"/>
                </a:solidFill>
              </a:rPr>
              <a:t>profitabler</a:t>
            </a:r>
            <a:r>
              <a:rPr lang="en-US" sz="3200" b="1" cap="none" dirty="0">
                <a:solidFill>
                  <a:schemeClr val="bg1"/>
                </a:solidFill>
              </a:rPr>
              <a:t> und </a:t>
            </a:r>
            <a:r>
              <a:rPr lang="en-US" sz="3200" b="1" cap="none" dirty="0" err="1">
                <a:solidFill>
                  <a:schemeClr val="bg1"/>
                </a:solidFill>
              </a:rPr>
              <a:t>resilienter</a:t>
            </a:r>
            <a:endParaRPr lang="en-US" sz="3200" b="1" cap="none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63B15-0E06-4B84-962A-1CD75427B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1087106"/>
            <a:r>
              <a:rPr lang="en-US"/>
              <a:t>Copyright © 2020 Accenture All rights reserved.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8079D38-C699-441B-B8C7-78E08379D26C}"/>
              </a:ext>
            </a:extLst>
          </p:cNvPr>
          <p:cNvSpPr/>
          <p:nvPr/>
        </p:nvSpPr>
        <p:spPr>
          <a:xfrm>
            <a:off x="334201" y="5867440"/>
            <a:ext cx="11483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Note: Analysis based on a sample of 113 Swiss companies, operating in 13 different industries</a:t>
            </a:r>
            <a:r>
              <a:rPr lang="en-US" sz="1000"/>
              <a:t>. </a:t>
            </a:r>
            <a:endParaRPr lang="en-US" sz="1000" dirty="0"/>
          </a:p>
          <a:p>
            <a:r>
              <a:rPr lang="en-US" sz="1000" dirty="0"/>
              <a:t>Source: Accenture Research analysis on Annual Reports and Capital IQ data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0869C7-6D75-4251-B56F-87C04D5ED4DC}"/>
              </a:ext>
            </a:extLst>
          </p:cNvPr>
          <p:cNvSpPr txBox="1"/>
          <p:nvPr/>
        </p:nvSpPr>
        <p:spPr>
          <a:xfrm>
            <a:off x="528903" y="1333768"/>
            <a:ext cx="6043348" cy="467922"/>
          </a:xfrm>
          <a:prstGeom prst="rect">
            <a:avLst/>
          </a:prstGeom>
          <a:noFill/>
        </p:spPr>
        <p:txBody>
          <a:bodyPr wrap="square" lIns="0" tIns="0" rIns="0" bIns="45720" rtlCol="0">
            <a:noAutofit/>
          </a:bodyPr>
          <a:lstStyle/>
          <a:p>
            <a:r>
              <a:rPr lang="en-US" sz="1600" b="1"/>
              <a:t>Performance difference among Swiss companies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0A4264-9A57-4DC9-BF5B-0AC53F11A6CB}"/>
              </a:ext>
            </a:extLst>
          </p:cNvPr>
          <p:cNvCxnSpPr>
            <a:cxnSpLocks/>
          </p:cNvCxnSpPr>
          <p:nvPr/>
        </p:nvCxnSpPr>
        <p:spPr>
          <a:xfrm>
            <a:off x="605101" y="2161917"/>
            <a:ext cx="46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B6CF99C-2946-4CAD-A05B-3ABC71FD7897}"/>
              </a:ext>
            </a:extLst>
          </p:cNvPr>
          <p:cNvSpPr txBox="1"/>
          <p:nvPr/>
        </p:nvSpPr>
        <p:spPr>
          <a:xfrm>
            <a:off x="605102" y="1697044"/>
            <a:ext cx="4646348" cy="467922"/>
          </a:xfrm>
          <a:prstGeom prst="rect">
            <a:avLst/>
          </a:prstGeom>
          <a:noFill/>
        </p:spPr>
        <p:txBody>
          <a:bodyPr wrap="square" lIns="0" tIns="0" rIns="0" bIns="45720" rtlCol="0" anchor="ctr">
            <a:noAutofit/>
          </a:bodyPr>
          <a:lstStyle/>
          <a:p>
            <a:pPr algn="ctr"/>
            <a:r>
              <a:rPr lang="en-US" sz="1600" b="1"/>
              <a:t>EBITDA margin 2020 </a:t>
            </a:r>
            <a:r>
              <a:rPr lang="en-US" sz="1600"/>
              <a:t>(%)</a:t>
            </a: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EFBA18E6-06D9-4C40-AB45-84087CD14D45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522288" y="2428875"/>
          <a:ext cx="4729162" cy="244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217C7C3-DFE7-40AD-9938-90F6AF6DB15C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771525" y="3201988"/>
            <a:ext cx="3857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82563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682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E937C154-C3C7-46C4-947F-EA6C00F4897F}" type="datetime'''''''''''1''''''0''''''.''''''2''''''''''''''%'''''''''''''''">
              <a:rPr lang="en-US" altLang="en-US" sz="1000" smtClean="0"/>
              <a:pPr marL="0" lvl="1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10.2%</a:t>
            </a:fld>
            <a:endParaRPr lang="en-US" sz="1000" dirty="0"/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F4B04A1A-4AB7-4014-BD0D-543DF02D086E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166813" y="3146425"/>
            <a:ext cx="393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82563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682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083F1677-BE18-4522-8584-6A0B6665B531}" type="datetime'''1''''''''0''''''''.''''''''''''''6''''''''''''''''''%'''''''">
              <a:rPr lang="en-US" altLang="en-US" sz="1000" smtClean="0"/>
              <a:pPr marL="0" lvl="1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10.6%</a:t>
            </a:fld>
            <a:endParaRPr lang="en-US" sz="1000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9519751A-0619-4FA2-A3D6-1FDBD2C6C95D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190625" y="4832350"/>
            <a:ext cx="3476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82563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682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B83520D3-9E95-4A52-AB9E-39FEB0DD0A80}" type="datetime'''''''S''''''''''''''''''''''''''''''''m''''al''l'''''">
              <a:rPr lang="en-US" altLang="en-US" sz="1000" smtClean="0"/>
              <a:pPr marL="0" lvl="1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Small</a:t>
            </a:fld>
            <a:endParaRPr lang="en-US" sz="100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8083D80C-ADB7-40AE-94BE-255263536B16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635250" y="4832350"/>
            <a:ext cx="5032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82563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682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503F17FA-672A-4B42-A34E-0B5B6E8DA23E}" type="datetime'Me''''''''''''''d''''''''i''''''u''m'''''''''''''''''''''">
              <a:rPr lang="en-US" altLang="en-US" sz="1000" smtClean="0"/>
              <a:pPr marL="0" lvl="1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Medium</a:t>
            </a:fld>
            <a:endParaRPr lang="en-US" sz="1000"/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D2264C70-545C-4AD2-8189-C0841644EDF7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210050" y="3138488"/>
            <a:ext cx="393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82563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682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B20A1F1E-509F-4255-8570-C1EAF5AB0E7F}" type="datetime'''''''''''''''''''''1''0''''''''''''''''''''.''6%'''">
              <a:rPr lang="en-US" altLang="en-US" sz="1000" smtClean="0"/>
              <a:pPr marL="0" lvl="1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10.6%</a:t>
            </a:fld>
            <a:endParaRPr lang="en-US" sz="100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E3E3C3A8-A59E-4BCC-8257-8A7B7FED1060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229100" y="4832350"/>
            <a:ext cx="35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82563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682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683624E7-BB28-4553-9D4B-62AF8814B886}" type="datetime'''''L''''a''''''''''''''r''''''''''g''e'''''''''''''">
              <a:rPr lang="en-US" altLang="en-US" sz="1000" smtClean="0"/>
              <a:pPr marL="0" lvl="1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Large</a:t>
            </a:fld>
            <a:endParaRPr lang="en-US" sz="100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419E8E3B-1DCB-4399-A79C-9B1002F1896B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573213" y="2695575"/>
            <a:ext cx="384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82563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682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81CF6958-02C6-4DD1-A40C-4FDA651F322D}" type="datetime'''''''1''3''''''''''''''''''''''.''''''8''%'''''">
              <a:rPr lang="en-US" altLang="en-US" sz="1000" smtClean="0"/>
              <a:pPr marL="0" lvl="1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13.8%</a:t>
            </a:fld>
            <a:endParaRPr lang="en-US" sz="1000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D0D96BC1-2675-4C90-9352-ACC2C266DA52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317750" y="3252788"/>
            <a:ext cx="3349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82563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682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3FCA1F6F-6B9E-431D-A25A-AA77738A08FB}" type="datetime'''''''9''.''''''''8''''''''%'''''''''''''''''''''''''''''">
              <a:rPr lang="en-US" altLang="en-US" sz="1000" smtClean="0"/>
              <a:pPr marL="0" lvl="1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9.8%</a:t>
            </a:fld>
            <a:endParaRPr lang="en-US" sz="100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4A61CCAA-06F6-48C3-88B8-065201CC86F0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713038" y="2990850"/>
            <a:ext cx="3476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82563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682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792E747B-6569-44B1-AD47-C1EFACE1C989}" type="datetime'''1''''''''''''''''''''''''''''''1.''''''''7''''''''%'''''''">
              <a:rPr lang="en-US" altLang="en-US" sz="1000" smtClean="0"/>
              <a:pPr marL="0" lvl="1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11.7%</a:t>
            </a:fld>
            <a:endParaRPr lang="en-US" sz="1000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16DEEB88-2922-426E-9837-1340BC1BC4DA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095625" y="2333625"/>
            <a:ext cx="382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82563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682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A4643F6F-D621-4081-B10F-2008ECC5A570}" type="datetime'''''1''''''6.''5''''''''''''''''''''''%'''''''''''">
              <a:rPr lang="en-US" altLang="en-US" sz="1000" smtClean="0"/>
              <a:pPr marL="0" lvl="1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16.5%</a:t>
            </a:fld>
            <a:endParaRPr lang="en-US" sz="1000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9C24E033-EA44-4C64-B4CF-05F18AE43164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811588" y="3187700"/>
            <a:ext cx="3921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82563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682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EE7E7DA5-75CD-49DD-A55C-ED7FED795D66}" type="datetime'''''''''10''.''''''''3''''''''%'''''''''''''">
              <a:rPr lang="en-US" altLang="en-US" sz="1000" smtClean="0"/>
              <a:pPr marL="0" lvl="1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10.3%</a:t>
            </a:fld>
            <a:endParaRPr lang="en-US" sz="1000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D48967A8-2CBB-4690-B464-40D95D97D553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621213" y="2887663"/>
            <a:ext cx="374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82563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682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A4D6E990-19A5-40B8-9D8E-9CD357005253}" type="datetime'''''''''''''''12''''''''''''''''''''''.''''''''''5%'''">
              <a:rPr lang="en-US" altLang="en-US" sz="1000" smtClean="0"/>
              <a:pPr marL="0" lvl="1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12.5%</a:t>
            </a:fld>
            <a:endParaRPr lang="en-US" sz="1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01D2BD-11D7-44FC-9DF4-FD67912BB1FD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655637" y="5556249"/>
            <a:ext cx="179388" cy="133350"/>
          </a:xfrm>
          <a:prstGeom prst="rect">
            <a:avLst/>
          </a:prstGeom>
          <a:solidFill>
            <a:srgbClr val="750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E15AD-1197-4A81-B371-34AABAB88E9A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655637" y="5353049"/>
            <a:ext cx="179388" cy="133350"/>
          </a:xfrm>
          <a:prstGeom prst="rect">
            <a:avLst/>
          </a:prstGeom>
          <a:solidFill>
            <a:srgbClr val="80808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0818F7-B401-43BF-8033-C083C9B784BD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655637" y="5149849"/>
            <a:ext cx="179388" cy="133350"/>
          </a:xfrm>
          <a:prstGeom prst="rect">
            <a:avLst/>
          </a:prstGeom>
          <a:solidFill>
            <a:srgbClr val="B2B2B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BA6F164E-B2F6-482F-A45B-7771B25601DE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885824" y="5145088"/>
            <a:ext cx="1347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82563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682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fld id="{523EECFE-18F1-4A82-B175-68E491156C9F}" type="datetime'''No pr''''''e''s''''ence i''''n t''''''''he'' ''U''''S'''''''">
              <a:rPr lang="en-US" altLang="en-US" sz="1000" smtClean="0"/>
              <a:pPr marL="0" lvl="1" indent="0">
                <a:spcBef>
                  <a:spcPct val="0"/>
                </a:spcBef>
                <a:spcAft>
                  <a:spcPct val="0"/>
                </a:spcAft>
                <a:buNone/>
              </a:pPr>
              <a:t>No presence in the US</a:t>
            </a:fld>
            <a:endParaRPr lang="en-US" sz="100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99A9C4DC-9666-4DC4-A707-CD8D85341CD5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85825" y="5348288"/>
            <a:ext cx="23844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82563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682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fld id="{4C312C37-DF29-43BE-8434-EF60D34F4410}" type="datetime'C''ompan''ies'' with l''imi''ted ex''posur''e t''o'''''' US'">
              <a:rPr lang="en-US" altLang="en-US" sz="1000" smtClean="0"/>
              <a:pPr marL="0" lvl="1" indent="0">
                <a:spcBef>
                  <a:spcPct val="0"/>
                </a:spcBef>
                <a:spcAft>
                  <a:spcPct val="0"/>
                </a:spcAft>
                <a:buNone/>
              </a:pPr>
              <a:t>Companies with limited exposure to US</a:t>
            </a:fld>
            <a:endParaRPr lang="en-US" sz="100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0421FA3C-27FF-4CD0-B115-709E32F4B7E5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85825" y="5551488"/>
            <a:ext cx="24415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82563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682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fld id="{BEA8DCDB-ABF7-4121-BC3E-FE6AFEFFE016}" type="datetime'Com''pa''''ni''''es wit''h greater e''xp''''''osure'' to US '">
              <a:rPr lang="en-US" altLang="en-US" sz="1000" smtClean="0"/>
              <a:pPr marL="0" lvl="1" indent="0">
                <a:spcBef>
                  <a:spcPct val="0"/>
                </a:spcBef>
                <a:spcAft>
                  <a:spcPct val="0"/>
                </a:spcAft>
                <a:buNone/>
              </a:pPr>
              <a:t>Companies with greater exposure to US </a:t>
            </a:fld>
            <a:endParaRPr lang="en-US" sz="1000"/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CEF7F38B-A6A3-49BA-A194-DA2C1D21A7D0}"/>
              </a:ext>
            </a:extLst>
          </p:cNvPr>
          <p:cNvGraphicFramePr/>
          <p:nvPr>
            <p:custDataLst>
              <p:tags r:id="rId22"/>
            </p:custDataLst>
          </p:nvPr>
        </p:nvGraphicFramePr>
        <p:xfrm>
          <a:off x="5789613" y="2420938"/>
          <a:ext cx="4941887" cy="269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34CC3C94-303D-42A8-8C1F-942917D0C62B}"/>
              </a:ext>
            </a:extLst>
          </p:cNvPr>
          <p:cNvCxnSpPr/>
          <p:nvPr>
            <p:custDataLst>
              <p:tags r:id="rId23"/>
            </p:custDataLst>
          </p:nvPr>
        </p:nvCxnSpPr>
        <p:spPr bwMode="gray">
          <a:xfrm>
            <a:off x="6637338" y="4329113"/>
            <a:ext cx="150813" cy="0"/>
          </a:xfrm>
          <a:prstGeom prst="line">
            <a:avLst/>
          </a:prstGeom>
          <a:ln w="28575" cap="rnd" cmpd="sng" algn="ctr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733EAACE-65A5-48A4-87EA-7FE3B12CA5D2}"/>
              </a:ext>
            </a:extLst>
          </p:cNvPr>
          <p:cNvCxnSpPr/>
          <p:nvPr>
            <p:custDataLst>
              <p:tags r:id="rId24"/>
            </p:custDataLst>
          </p:nvPr>
        </p:nvCxnSpPr>
        <p:spPr bwMode="gray">
          <a:xfrm>
            <a:off x="6637338" y="4125913"/>
            <a:ext cx="150813" cy="0"/>
          </a:xfrm>
          <a:prstGeom prst="line">
            <a:avLst/>
          </a:prstGeom>
          <a:ln w="28575" cap="rnd" cmpd="sng" algn="ctr">
            <a:solidFill>
              <a:srgbClr val="B2B2B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4777034-B2D3-48AD-9026-55478494DBEB}"/>
              </a:ext>
            </a:extLst>
          </p:cNvPr>
          <p:cNvCxnSpPr/>
          <p:nvPr>
            <p:custDataLst>
              <p:tags r:id="rId25"/>
            </p:custDataLst>
          </p:nvPr>
        </p:nvCxnSpPr>
        <p:spPr bwMode="gray">
          <a:xfrm>
            <a:off x="6637338" y="4532313"/>
            <a:ext cx="150813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5402122F-1782-4E52-8C87-B5E64CF3BA81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6853238" y="4054475"/>
            <a:ext cx="1347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82563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682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fld id="{DBA1BBAC-BD2F-4109-9343-BD2A12570EFA}" type="datetime'No'' ''''''pr''e''s''''e''nc''e ''i''''''n ''the'' ''US'''''">
              <a:rPr lang="en-US" altLang="en-US" sz="1000" smtClean="0"/>
              <a:pPr marL="0" lvl="1" indent="0">
                <a:spcBef>
                  <a:spcPct val="0"/>
                </a:spcBef>
                <a:spcAft>
                  <a:spcPct val="0"/>
                </a:spcAft>
                <a:buNone/>
              </a:pPr>
              <a:t>No presence in the US</a:t>
            </a:fld>
            <a:endParaRPr lang="en-US" sz="1000"/>
          </a:p>
        </p:txBody>
      </p:sp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52E955FC-AF29-4B58-8136-25D1C9AE104F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6853238" y="4460875"/>
            <a:ext cx="1397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82563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682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fld id="{494D6290-CF50-41A2-981E-769222FFAD24}" type="datetime'gr''eater'''' e''''''xp''os''''''ure'' t''''o ''U''''''S'''">
              <a:rPr lang="en-US" altLang="en-US" sz="1000" smtClean="0"/>
              <a:pPr marL="0" lvl="1" indent="0">
                <a:spcBef>
                  <a:spcPct val="0"/>
                </a:spcBef>
                <a:spcAft>
                  <a:spcPct val="0"/>
                </a:spcAft>
                <a:buNone/>
              </a:pPr>
              <a:t>greater exposure to US</a:t>
            </a:fld>
            <a:endParaRPr lang="en-US" sz="1000"/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DF2A9638-F80F-4A0B-A017-5546E373001A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6853238" y="4257675"/>
            <a:ext cx="140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82563" indent="-18256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6827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762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fld id="{E32F45AD-8B0B-44AF-B099-1D6E9E102644}" type="datetime'Lim''i''''t''''''e''d e''xpo''''''''s''''ur''''e'' t''o'' US'">
              <a:rPr lang="en-US" altLang="en-US" sz="1000" smtClean="0"/>
              <a:pPr marL="0" lvl="1" indent="0">
                <a:spcBef>
                  <a:spcPct val="0"/>
                </a:spcBef>
                <a:spcAft>
                  <a:spcPct val="0"/>
                </a:spcAft>
                <a:buNone/>
              </a:pPr>
              <a:t>Limited exposure to US</a:t>
            </a:fld>
            <a:endParaRPr lang="en-US" sz="1000"/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DDD01AA5-AAD2-41C0-BDF1-8A13BF1A6CBF}"/>
              </a:ext>
            </a:extLst>
          </p:cNvPr>
          <p:cNvGrpSpPr/>
          <p:nvPr/>
        </p:nvGrpSpPr>
        <p:grpSpPr>
          <a:xfrm>
            <a:off x="5794375" y="1697044"/>
            <a:ext cx="6023093" cy="467922"/>
            <a:chOff x="5794375" y="1697044"/>
            <a:chExt cx="4646349" cy="467922"/>
          </a:xfrm>
        </p:grpSpPr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EFB86BD0-1E6B-46AE-B55B-89C48AB7BC11}"/>
                </a:ext>
              </a:extLst>
            </p:cNvPr>
            <p:cNvCxnSpPr>
              <a:cxnSpLocks/>
            </p:cNvCxnSpPr>
            <p:nvPr/>
          </p:nvCxnSpPr>
          <p:spPr>
            <a:xfrm>
              <a:off x="5794375" y="2161917"/>
              <a:ext cx="46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9622C73A-F6C7-4481-904E-98AA491B43EA}"/>
                </a:ext>
              </a:extLst>
            </p:cNvPr>
            <p:cNvSpPr txBox="1"/>
            <p:nvPr/>
          </p:nvSpPr>
          <p:spPr>
            <a:xfrm>
              <a:off x="5794376" y="1697044"/>
              <a:ext cx="4646348" cy="467922"/>
            </a:xfrm>
            <a:prstGeom prst="rect">
              <a:avLst/>
            </a:prstGeom>
            <a:noFill/>
          </p:spPr>
          <p:txBody>
            <a:bodyPr wrap="square" lIns="0" tIns="0" rIns="0" bIns="45720" rtlCol="0" anchor="ctr">
              <a:noAutofit/>
            </a:bodyPr>
            <a:lstStyle/>
            <a:p>
              <a:pPr algn="ctr"/>
              <a:r>
                <a:rPr lang="en-US" sz="1600" b="1"/>
                <a:t>EBITDA margin by level of exposure to US</a:t>
              </a:r>
              <a:r>
                <a:rPr lang="en-US" sz="1600"/>
                <a:t>(%, 2016-2020)</a:t>
              </a:r>
            </a:p>
          </p:txBody>
        </p: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2827D1D3-8C89-49C4-A875-DD179E4D361B}"/>
              </a:ext>
            </a:extLst>
          </p:cNvPr>
          <p:cNvSpPr txBox="1"/>
          <p:nvPr/>
        </p:nvSpPr>
        <p:spPr>
          <a:xfrm>
            <a:off x="10663237" y="2303463"/>
            <a:ext cx="781050" cy="361950"/>
          </a:xfrm>
          <a:prstGeom prst="rect">
            <a:avLst/>
          </a:prstGeom>
          <a:noFill/>
        </p:spPr>
        <p:txBody>
          <a:bodyPr wrap="square" lIns="0" tIns="0" rIns="0" bIns="45720" rtlCol="0">
            <a:noAutofit/>
          </a:bodyPr>
          <a:lstStyle/>
          <a:p>
            <a:r>
              <a:rPr lang="el-GR" sz="1400" b="1">
                <a:cs typeface="Calibri" panose="020F0502020204030204" pitchFamily="34" charset="0"/>
              </a:rPr>
              <a:t>Δ</a:t>
            </a:r>
            <a:r>
              <a:rPr lang="en-US" sz="1400" b="1">
                <a:cs typeface="Calibri" panose="020F0502020204030204" pitchFamily="34" charset="0"/>
              </a:rPr>
              <a:t> 20-16</a:t>
            </a:r>
            <a:endParaRPr lang="en-US" sz="1400" b="1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3D4E0D07-3220-433C-A066-E331398432F6}"/>
              </a:ext>
            </a:extLst>
          </p:cNvPr>
          <p:cNvSpPr txBox="1"/>
          <p:nvPr/>
        </p:nvSpPr>
        <p:spPr>
          <a:xfrm>
            <a:off x="10731500" y="3101181"/>
            <a:ext cx="614363" cy="361950"/>
          </a:xfrm>
          <a:prstGeom prst="rect">
            <a:avLst/>
          </a:prstGeom>
          <a:noFill/>
        </p:spPr>
        <p:txBody>
          <a:bodyPr wrap="square" lIns="0" tIns="0" rIns="0" bIns="45720" rtlCol="0">
            <a:noAutofit/>
          </a:bodyPr>
          <a:lstStyle/>
          <a:p>
            <a:pPr algn="ctr"/>
            <a:r>
              <a:rPr lang="en-US" sz="1400"/>
              <a:t>-11%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3A426FD9-C8FB-48C0-B911-4633091C5FD5}"/>
              </a:ext>
            </a:extLst>
          </p:cNvPr>
          <p:cNvSpPr txBox="1"/>
          <p:nvPr/>
        </p:nvSpPr>
        <p:spPr>
          <a:xfrm>
            <a:off x="10731500" y="4005263"/>
            <a:ext cx="614363" cy="361950"/>
          </a:xfrm>
          <a:prstGeom prst="rect">
            <a:avLst/>
          </a:prstGeom>
          <a:noFill/>
        </p:spPr>
        <p:txBody>
          <a:bodyPr wrap="square" lIns="0" tIns="0" rIns="0" bIns="45720" rtlCol="0">
            <a:noAutofit/>
          </a:bodyPr>
          <a:lstStyle/>
          <a:p>
            <a:pPr algn="ctr"/>
            <a:r>
              <a:rPr lang="en-US" sz="1400"/>
              <a:t>-13%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95E85F75-CF3A-45B2-A80A-96EC69F27E06}"/>
              </a:ext>
            </a:extLst>
          </p:cNvPr>
          <p:cNvSpPr txBox="1"/>
          <p:nvPr/>
        </p:nvSpPr>
        <p:spPr>
          <a:xfrm>
            <a:off x="10731500" y="4414044"/>
            <a:ext cx="614363" cy="361950"/>
          </a:xfrm>
          <a:prstGeom prst="rect">
            <a:avLst/>
          </a:prstGeom>
          <a:noFill/>
        </p:spPr>
        <p:txBody>
          <a:bodyPr wrap="square" lIns="0" tIns="0" rIns="0" bIns="45720" rtlCol="0">
            <a:noAutofit/>
          </a:bodyPr>
          <a:lstStyle/>
          <a:p>
            <a:pPr algn="ctr"/>
            <a:r>
              <a:rPr lang="en-US" sz="1400"/>
              <a:t>-28%</a:t>
            </a:r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95D7A0EB-3AE3-4AD9-9795-8E6639EDD00D}"/>
              </a:ext>
            </a:extLst>
          </p:cNvPr>
          <p:cNvCxnSpPr/>
          <p:nvPr/>
        </p:nvCxnSpPr>
        <p:spPr>
          <a:xfrm>
            <a:off x="10563225" y="2581275"/>
            <a:ext cx="981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38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418" y="287519"/>
            <a:ext cx="10515600" cy="1062801"/>
          </a:xfrm>
        </p:spPr>
        <p:txBody>
          <a:bodyPr>
            <a:normAutofit/>
          </a:bodyPr>
          <a:lstStyle/>
          <a:p>
            <a:r>
              <a:rPr lang="de-DE" sz="3200" dirty="0"/>
              <a:t>USA im </a:t>
            </a:r>
            <a:r>
              <a:rPr lang="de-DE" sz="3200" dirty="0" err="1"/>
              <a:t>Perfect</a:t>
            </a:r>
            <a:r>
              <a:rPr lang="de-DE" sz="3200" dirty="0"/>
              <a:t> Storm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/>
              <a:t>Umweltdisaster</a:t>
            </a:r>
            <a:endParaRPr lang="de-DE" b="1" dirty="0"/>
          </a:p>
          <a:p>
            <a:r>
              <a:rPr lang="de-DE" b="1" dirty="0"/>
              <a:t>Handelskrieg mit China</a:t>
            </a:r>
          </a:p>
          <a:p>
            <a:r>
              <a:rPr lang="de-DE" b="1" dirty="0"/>
              <a:t>Corona Pandemie</a:t>
            </a:r>
          </a:p>
          <a:p>
            <a:r>
              <a:rPr lang="de-DE" b="1" dirty="0"/>
              <a:t>Rassismus</a:t>
            </a:r>
          </a:p>
          <a:p>
            <a:r>
              <a:rPr lang="de-DE" b="1" dirty="0"/>
              <a:t>Politische Aufstände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1C03-3DB4-412D-B010-71B20F730EA8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634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EE563-C232-435F-AD72-84C505FDB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EA458C-09AF-4288-87CC-67FACF11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1C03-3DB4-412D-B010-71B20F730EA8}" type="slidenum">
              <a:rPr lang="de-CH" smtClean="0"/>
              <a:t>13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97BABE-562D-4C48-8875-54858DEC8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6263" y="7883"/>
            <a:ext cx="12724525" cy="715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9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F9C56-9FF9-485C-AEFE-AAAF58DB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7569765-59F7-44DE-971D-A4306D010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590517" cy="871651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C232AC-F362-405C-9AE4-70FF198E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1C03-3DB4-412D-B010-71B20F730EA8}" type="slidenum">
              <a:rPr lang="de-CH" smtClean="0"/>
              <a:t>14</a:t>
            </a:fld>
            <a:endParaRPr lang="de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3C353-DFB2-4749-B2E1-BCD5D6C3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r="13750"/>
          <a:stretch/>
        </p:blipFill>
        <p:spPr bwMode="auto">
          <a:xfrm>
            <a:off x="-449640" y="0"/>
            <a:ext cx="13091279" cy="76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CC6465C6-2234-4393-AC38-9CE8111AF7F3}"/>
              </a:ext>
            </a:extLst>
          </p:cNvPr>
          <p:cNvSpPr txBox="1">
            <a:spLocks noChangeArrowheads="1"/>
          </p:cNvSpPr>
          <p:nvPr/>
        </p:nvSpPr>
        <p:spPr bwMode="auto">
          <a:xfrm rot="20414513">
            <a:off x="-146873" y="2290044"/>
            <a:ext cx="12633654" cy="1733375"/>
          </a:xfrm>
          <a:prstGeom prst="rect">
            <a:avLst/>
          </a:prstGeom>
          <a:solidFill>
            <a:srgbClr val="DB3F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en-US" sz="9600" spc="270" dirty="0" err="1">
                <a:solidFill>
                  <a:srgbClr val="FFFF00"/>
                </a:solidFill>
                <a:latin typeface="Showcard Gothic" panose="04020904020102020604" pitchFamily="82" charset="0"/>
              </a:rPr>
              <a:t>You’re</a:t>
            </a:r>
            <a:r>
              <a:rPr lang="de-CH" altLang="en-US" sz="9600" spc="270" dirty="0">
                <a:solidFill>
                  <a:srgbClr val="FFFF00"/>
                </a:solidFill>
                <a:latin typeface="Showcard Gothic" panose="04020904020102020604" pitchFamily="82" charset="0"/>
              </a:rPr>
              <a:t> </a:t>
            </a:r>
            <a:r>
              <a:rPr lang="de-CH" altLang="en-US" sz="9600" spc="270" dirty="0" err="1">
                <a:solidFill>
                  <a:srgbClr val="FFFF00"/>
                </a:solidFill>
                <a:latin typeface="Showcard Gothic" panose="04020904020102020604" pitchFamily="82" charset="0"/>
              </a:rPr>
              <a:t>fired</a:t>
            </a:r>
            <a:r>
              <a:rPr lang="de-CH" altLang="en-US" sz="9600" spc="270" dirty="0">
                <a:solidFill>
                  <a:srgbClr val="FFFF00"/>
                </a:solidFill>
                <a:latin typeface="Showcard Gothic" panose="04020904020102020604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0717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6DEA5-0DFF-4B01-8186-8ED915C3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843539-95B7-438A-B805-F7B75CD2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1C03-3DB4-412D-B010-71B20F730EA8}" type="slidenum">
              <a:rPr lang="de-CH" smtClean="0"/>
              <a:t>15</a:t>
            </a:fld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9E5CAC8-2807-43B7-8034-388D5A3AB6E8}"/>
              </a:ext>
            </a:extLst>
          </p:cNvPr>
          <p:cNvSpPr/>
          <p:nvPr/>
        </p:nvSpPr>
        <p:spPr>
          <a:xfrm>
            <a:off x="0" y="0"/>
            <a:ext cx="12192000" cy="1891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81ED014-AD98-4A7F-8916-7B07E021C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441"/>
            <a:ext cx="12192000" cy="66451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A5BB964-A54E-42D3-924E-6C27CDDFF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1" y="345856"/>
            <a:ext cx="12192000" cy="651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2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45FAF-2FE9-4EE4-A72A-F673CFF6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97" y="224894"/>
            <a:ext cx="10515600" cy="1062801"/>
          </a:xfrm>
        </p:spPr>
        <p:txBody>
          <a:bodyPr>
            <a:normAutofit/>
          </a:bodyPr>
          <a:lstStyle/>
          <a:p>
            <a:r>
              <a:rPr lang="de-DE" sz="3200" dirty="0"/>
              <a:t>Neue Dynamik in Washington DC</a:t>
            </a:r>
            <a:endParaRPr lang="de-CH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3B77E4-8EDD-43BA-85FE-80283D676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9" y="1678585"/>
            <a:ext cx="11267641" cy="4918842"/>
          </a:xfrm>
        </p:spPr>
        <p:txBody>
          <a:bodyPr>
            <a:normAutofit/>
          </a:bodyPr>
          <a:lstStyle/>
          <a:p>
            <a:r>
              <a:rPr lang="de-DE" sz="2200" b="1" dirty="0" err="1"/>
              <a:t>Stimuluspakete</a:t>
            </a:r>
            <a:r>
              <a:rPr lang="de-DE" sz="2200" b="1" dirty="0"/>
              <a:t> von US$ 8.5 </a:t>
            </a:r>
            <a:r>
              <a:rPr lang="de-DE" sz="2200" b="1" dirty="0" err="1"/>
              <a:t>tr</a:t>
            </a:r>
            <a:r>
              <a:rPr lang="de-DE" sz="2200" b="1" dirty="0"/>
              <a:t> seit März 2020 (45% des BIPs) geplant</a:t>
            </a:r>
          </a:p>
          <a:p>
            <a:pPr lvl="1"/>
            <a:r>
              <a:rPr lang="de-DE" sz="1800" b="1" dirty="0"/>
              <a:t>Covid Paket US$ 1.9tr und Infrastruktur Paket über US$ 1.2 </a:t>
            </a:r>
            <a:r>
              <a:rPr lang="de-DE" sz="1800" b="1" dirty="0" err="1"/>
              <a:t>tr</a:t>
            </a:r>
            <a:endParaRPr lang="de-DE" sz="1800" b="1" dirty="0"/>
          </a:p>
          <a:p>
            <a:pPr lvl="1"/>
            <a:r>
              <a:rPr lang="de-DE" sz="1800" b="1" dirty="0"/>
              <a:t>Sozialpaket über US$ 3-4 </a:t>
            </a:r>
            <a:r>
              <a:rPr lang="de-DE" sz="1800" b="1" dirty="0" err="1"/>
              <a:t>tr</a:t>
            </a:r>
            <a:r>
              <a:rPr lang="de-DE" sz="1800" b="1" dirty="0"/>
              <a:t> in Nöten</a:t>
            </a:r>
          </a:p>
          <a:p>
            <a:r>
              <a:rPr lang="de-DE" sz="2200" b="1" dirty="0"/>
              <a:t>Neben vielen zusätzlichen Sozialausgaben gehen </a:t>
            </a:r>
            <a:r>
              <a:rPr lang="de-DE" sz="2200" b="1" dirty="0" err="1"/>
              <a:t>Stimulierungsmassnahmen</a:t>
            </a:r>
            <a:r>
              <a:rPr lang="de-DE" sz="2200" b="1" dirty="0"/>
              <a:t> vor allem in vier Sektoren</a:t>
            </a:r>
            <a:endParaRPr lang="de-DE" sz="1800" b="1" dirty="0"/>
          </a:p>
          <a:p>
            <a:pPr lvl="1"/>
            <a:r>
              <a:rPr lang="de-DE" sz="1800" b="1" dirty="0"/>
              <a:t>Infrastruktur, Green Revolution, Gesundheitswesen und </a:t>
            </a:r>
            <a:r>
              <a:rPr lang="de-DE" sz="1800" b="1" dirty="0" err="1"/>
              <a:t>Pharma</a:t>
            </a:r>
            <a:r>
              <a:rPr lang="de-DE" sz="1800" b="1" dirty="0"/>
              <a:t> (vor allem F&amp;E), und </a:t>
            </a:r>
            <a:r>
              <a:rPr lang="de-DE" sz="1800" b="1" dirty="0" err="1"/>
              <a:t>Reshoring</a:t>
            </a:r>
            <a:endParaRPr lang="de-DE" sz="1800" b="1" dirty="0"/>
          </a:p>
          <a:p>
            <a:r>
              <a:rPr lang="de-DE" sz="2200" b="1" dirty="0"/>
              <a:t>Steuererhöhungen sind eine Sicherheit (aber dies wird global erfolgen)</a:t>
            </a:r>
          </a:p>
          <a:p>
            <a:pPr lvl="1"/>
            <a:r>
              <a:rPr lang="de-DE" sz="1800" b="1" dirty="0"/>
              <a:t>Fair </a:t>
            </a:r>
            <a:r>
              <a:rPr lang="de-DE" sz="1800" b="1" dirty="0" err="1"/>
              <a:t>competition</a:t>
            </a:r>
            <a:r>
              <a:rPr lang="de-DE" sz="1800" b="1" dirty="0"/>
              <a:t> solange das Businessmodell „</a:t>
            </a:r>
            <a:r>
              <a:rPr lang="de-DE" sz="1800" b="1" dirty="0" err="1"/>
              <a:t>local</a:t>
            </a:r>
            <a:r>
              <a:rPr lang="de-DE" sz="1800" b="1" dirty="0"/>
              <a:t> </a:t>
            </a:r>
            <a:r>
              <a:rPr lang="de-DE" sz="1800" b="1" dirty="0" err="1"/>
              <a:t>for</a:t>
            </a:r>
            <a:r>
              <a:rPr lang="de-DE" sz="1800" b="1" dirty="0"/>
              <a:t> </a:t>
            </a:r>
            <a:r>
              <a:rPr lang="de-DE" sz="1800" b="1" dirty="0" err="1"/>
              <a:t>local</a:t>
            </a:r>
            <a:r>
              <a:rPr lang="de-DE" sz="1800" b="1" dirty="0"/>
              <a:t>“ ist</a:t>
            </a:r>
          </a:p>
          <a:p>
            <a:r>
              <a:rPr lang="de-DE" sz="2200" b="1" dirty="0"/>
              <a:t>Wachsender Protektionismus</a:t>
            </a:r>
          </a:p>
          <a:p>
            <a:pPr lvl="1"/>
            <a:r>
              <a:rPr lang="de-DE" sz="1800" b="1" dirty="0"/>
              <a:t>Aber „</a:t>
            </a:r>
            <a:r>
              <a:rPr lang="de-DE" sz="1800" b="1" dirty="0" err="1"/>
              <a:t>local</a:t>
            </a:r>
            <a:r>
              <a:rPr lang="de-DE" sz="1800" b="1" dirty="0"/>
              <a:t> </a:t>
            </a:r>
            <a:r>
              <a:rPr lang="de-DE" sz="1800" b="1" dirty="0" err="1"/>
              <a:t>value-add</a:t>
            </a:r>
            <a:r>
              <a:rPr lang="de-DE" sz="1800" b="1" dirty="0"/>
              <a:t> </a:t>
            </a:r>
            <a:r>
              <a:rPr lang="de-DE" sz="1800" b="1" dirty="0" err="1"/>
              <a:t>is</a:t>
            </a:r>
            <a:r>
              <a:rPr lang="de-DE" sz="1800" b="1" dirty="0"/>
              <a:t> </a:t>
            </a:r>
            <a:r>
              <a:rPr lang="de-DE" sz="1800" b="1" dirty="0" err="1"/>
              <a:t>local</a:t>
            </a:r>
            <a:r>
              <a:rPr lang="de-DE" sz="1800" b="1" dirty="0"/>
              <a:t> </a:t>
            </a:r>
            <a:r>
              <a:rPr lang="de-DE" sz="1800" b="1" dirty="0" err="1"/>
              <a:t>value-add</a:t>
            </a:r>
            <a:r>
              <a:rPr lang="de-DE" sz="1800" b="1" dirty="0"/>
              <a:t>“</a:t>
            </a:r>
          </a:p>
          <a:p>
            <a:pPr lvl="1"/>
            <a:r>
              <a:rPr lang="de-DE" sz="1800" b="1" dirty="0" err="1"/>
              <a:t>It</a:t>
            </a:r>
            <a:r>
              <a:rPr lang="de-DE" sz="1800" b="1" dirty="0"/>
              <a:t> </a:t>
            </a:r>
            <a:r>
              <a:rPr lang="de-DE" sz="1800" b="1" dirty="0" err="1"/>
              <a:t>is</a:t>
            </a:r>
            <a:r>
              <a:rPr lang="de-DE" sz="1800" b="1" dirty="0"/>
              <a:t> </a:t>
            </a:r>
            <a:r>
              <a:rPr lang="de-DE" sz="1800" b="1" dirty="0" err="1"/>
              <a:t>about</a:t>
            </a:r>
            <a:r>
              <a:rPr lang="de-DE" sz="1800" b="1" dirty="0"/>
              <a:t> </a:t>
            </a:r>
            <a:r>
              <a:rPr lang="de-DE" sz="1800" b="1" dirty="0" err="1"/>
              <a:t>location</a:t>
            </a:r>
            <a:r>
              <a:rPr lang="de-DE" sz="1800" b="1" dirty="0"/>
              <a:t>, not </a:t>
            </a:r>
            <a:r>
              <a:rPr lang="de-DE" sz="1800" b="1" dirty="0" err="1"/>
              <a:t>ownership</a:t>
            </a:r>
            <a:endParaRPr lang="de-DE" sz="1800" b="1" dirty="0"/>
          </a:p>
          <a:p>
            <a:pPr marL="457200" lvl="1" indent="0">
              <a:buNone/>
            </a:pPr>
            <a:r>
              <a:rPr lang="de-DE" sz="1800" b="1" dirty="0"/>
              <a:t>				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D084AB-964C-4920-A3DB-26D5FDA3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1C03-3DB4-412D-B010-71B20F730EA8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397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5BD489-7B9B-4003-96B2-C65A1800C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Strategische</a:t>
            </a:r>
            <a:r>
              <a:rPr lang="en-US" dirty="0"/>
              <a:t> </a:t>
            </a:r>
            <a:r>
              <a:rPr lang="en-US" dirty="0" err="1"/>
              <a:t>Fragen</a:t>
            </a:r>
            <a:r>
              <a:rPr lang="en-US" dirty="0"/>
              <a:t>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adressiert</a:t>
            </a:r>
            <a:endParaRPr lang="de-CH" dirty="0"/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C0B6D544-CA62-4D5E-A193-593FD37CB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18" y="1643742"/>
            <a:ext cx="10515600" cy="4744504"/>
          </a:xfrm>
        </p:spPr>
        <p:txBody>
          <a:bodyPr vert="horz" lIns="91440" tIns="45720" rIns="91440" bIns="45720" rtlCol="0">
            <a:noAutofit/>
          </a:bodyPr>
          <a:lstStyle/>
          <a:p>
            <a:pPr marL="466725" indent="-466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en-US" sz="2400" b="1" dirty="0" err="1"/>
              <a:t>Immigrationswelle</a:t>
            </a:r>
            <a:endParaRPr lang="en-US" sz="2400" b="1" dirty="0"/>
          </a:p>
          <a:p>
            <a:pPr marL="466725" indent="-466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en-US" sz="2400" b="1" dirty="0"/>
              <a:t>EU-China Comprehensive Agreement in Investment</a:t>
            </a:r>
          </a:p>
          <a:p>
            <a:pPr marL="466725" indent="-466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en-US" sz="2400" b="1" dirty="0"/>
              <a:t>Unilateral digital sales taxes</a:t>
            </a:r>
          </a:p>
          <a:p>
            <a:pPr marL="466725" indent="-466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en-US" sz="2400" b="1" dirty="0" err="1"/>
              <a:t>Ungleichgewicht</a:t>
            </a:r>
            <a:r>
              <a:rPr lang="en-US" sz="2400" b="1" dirty="0"/>
              <a:t> der </a:t>
            </a:r>
            <a:r>
              <a:rPr lang="en-US" sz="2400" b="1" dirty="0" err="1"/>
              <a:t>Zölle</a:t>
            </a:r>
            <a:r>
              <a:rPr lang="en-US" sz="2400" b="1" dirty="0"/>
              <a:t> </a:t>
            </a:r>
            <a:r>
              <a:rPr lang="en-US" sz="2400" b="1" dirty="0" err="1"/>
              <a:t>zugunsten</a:t>
            </a:r>
            <a:r>
              <a:rPr lang="en-US" sz="2400" b="1" dirty="0"/>
              <a:t> EU</a:t>
            </a:r>
          </a:p>
          <a:p>
            <a:pPr marL="466725" indent="-466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en-US" sz="2400" b="1" dirty="0"/>
              <a:t>16+1 Summit (11 EU Länder, General Secretary </a:t>
            </a:r>
            <a:r>
              <a:rPr lang="en-US" sz="2400" b="1" dirty="0" err="1"/>
              <a:t>ist</a:t>
            </a:r>
            <a:r>
              <a:rPr lang="en-US" sz="2400" b="1" dirty="0"/>
              <a:t> der </a:t>
            </a:r>
            <a:r>
              <a:rPr lang="en-US" sz="2400" b="1" dirty="0" err="1"/>
              <a:t>Chinesische</a:t>
            </a:r>
            <a:r>
              <a:rPr lang="en-US" sz="2400" b="1" dirty="0"/>
              <a:t> Deputy Foreign Secretary)</a:t>
            </a:r>
          </a:p>
          <a:p>
            <a:pPr marL="466725" indent="-466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en-US" sz="2400" b="1" dirty="0" err="1"/>
              <a:t>Schulden</a:t>
            </a:r>
            <a:endParaRPr lang="en-US" sz="2400" b="1" dirty="0"/>
          </a:p>
          <a:p>
            <a:pPr marL="466725" indent="-466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en-US" sz="2400" b="1" dirty="0" err="1"/>
              <a:t>Zinsen</a:t>
            </a:r>
            <a:r>
              <a:rPr lang="en-US" sz="2400" b="1" dirty="0"/>
              <a:t> und </a:t>
            </a:r>
            <a:r>
              <a:rPr lang="en-US" sz="2400" b="1" dirty="0" err="1"/>
              <a:t>Teuerung</a:t>
            </a:r>
            <a:endParaRPr lang="en-US" sz="2400" b="1" dirty="0"/>
          </a:p>
          <a:p>
            <a:pPr marL="466725" indent="-4667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en-US" sz="2400" b="1" dirty="0" err="1"/>
              <a:t>Logistikprobleme</a:t>
            </a:r>
            <a:endParaRPr lang="en-US" sz="24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A0813B-1854-4F8F-B9DC-74C92557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1C03-3DB4-412D-B010-71B20F730EA8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0626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5BD489-7B9B-4003-96B2-C65A1800C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Mögliche</a:t>
            </a:r>
            <a:r>
              <a:rPr lang="en-US" dirty="0"/>
              <a:t> </a:t>
            </a:r>
            <a:r>
              <a:rPr lang="en-US" dirty="0" err="1"/>
              <a:t>Problemfelder</a:t>
            </a:r>
            <a:r>
              <a:rPr lang="en-US" dirty="0"/>
              <a:t> für CH </a:t>
            </a:r>
            <a:r>
              <a:rPr lang="en-US" dirty="0" err="1"/>
              <a:t>Firmen</a:t>
            </a:r>
            <a:endParaRPr lang="de-CH" dirty="0"/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C0B6D544-CA62-4D5E-A193-593FD37CB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383" y="1927521"/>
            <a:ext cx="9549494" cy="4744504"/>
          </a:xfrm>
        </p:spPr>
        <p:txBody>
          <a:bodyPr vert="horz" lIns="91440" tIns="45720" rIns="91440" bIns="45720" rtlCol="0">
            <a:noAutofit/>
          </a:bodyPr>
          <a:lstStyle/>
          <a:p>
            <a:pPr marL="466725" indent="-4667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en-US" b="1" dirty="0" err="1"/>
              <a:t>Pharmapreise</a:t>
            </a:r>
            <a:endParaRPr lang="en-US" b="1" dirty="0"/>
          </a:p>
          <a:p>
            <a:pPr marL="466725" indent="-4667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en-US" b="1" dirty="0" err="1"/>
              <a:t>Unternehmenssteuern</a:t>
            </a:r>
            <a:endParaRPr lang="en-US" b="1" dirty="0"/>
          </a:p>
          <a:p>
            <a:pPr marL="466725" indent="-4667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en-US" b="1" dirty="0"/>
              <a:t>Buy America 2.0</a:t>
            </a:r>
          </a:p>
          <a:p>
            <a:pPr marL="466725" indent="-4667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en-US" b="1" dirty="0"/>
              <a:t>Schweiz </a:t>
            </a:r>
            <a:r>
              <a:rPr lang="en-US" b="1" dirty="0" err="1"/>
              <a:t>als</a:t>
            </a:r>
            <a:r>
              <a:rPr lang="en-US" b="1" dirty="0"/>
              <a:t> </a:t>
            </a:r>
            <a:r>
              <a:rPr lang="en-US" b="1" dirty="0" err="1"/>
              <a:t>Währungsmanipulator</a:t>
            </a:r>
            <a:endParaRPr lang="en-US" b="1" dirty="0"/>
          </a:p>
          <a:p>
            <a:pPr marL="466725" indent="-4667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en-US" b="1" dirty="0" err="1"/>
              <a:t>Privilegierter</a:t>
            </a:r>
            <a:r>
              <a:rPr lang="en-US" b="1" dirty="0"/>
              <a:t> </a:t>
            </a:r>
            <a:r>
              <a:rPr lang="en-US" b="1" dirty="0" err="1"/>
              <a:t>Zugang</a:t>
            </a:r>
            <a:r>
              <a:rPr lang="en-US" b="1" dirty="0"/>
              <a:t> in Washington</a:t>
            </a:r>
          </a:p>
          <a:p>
            <a:pPr marL="466725" indent="-4667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en-US" b="1" dirty="0"/>
              <a:t>Schweiz-USA </a:t>
            </a:r>
            <a:r>
              <a:rPr lang="en-US" b="1" dirty="0" err="1"/>
              <a:t>Freihandelsabkommen</a:t>
            </a:r>
            <a:r>
              <a:rPr lang="en-US" b="1" dirty="0"/>
              <a:t>??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A0813B-1854-4F8F-B9DC-74C92557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1C03-3DB4-412D-B010-71B20F730EA8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0695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5BD489-7B9B-4003-96B2-C65A1800C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Weiterhin</a:t>
            </a:r>
            <a:r>
              <a:rPr lang="en-US" dirty="0"/>
              <a:t> </a:t>
            </a:r>
            <a:r>
              <a:rPr lang="en-US" dirty="0" err="1"/>
              <a:t>sehr</a:t>
            </a:r>
            <a:r>
              <a:rPr lang="en-US" dirty="0"/>
              <a:t> </a:t>
            </a:r>
            <a:r>
              <a:rPr lang="en-US" dirty="0" err="1"/>
              <a:t>gute</a:t>
            </a:r>
            <a:r>
              <a:rPr lang="en-US" dirty="0"/>
              <a:t> USA-Schweiz </a:t>
            </a:r>
            <a:r>
              <a:rPr lang="en-US" dirty="0" err="1"/>
              <a:t>Wirtschaftsbeziehungen</a:t>
            </a:r>
            <a:endParaRPr lang="de-CH" dirty="0"/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C0B6D544-CA62-4D5E-A193-593FD37CB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18" y="1691038"/>
            <a:ext cx="9549494" cy="4744504"/>
          </a:xfrm>
        </p:spPr>
        <p:txBody>
          <a:bodyPr vert="horz" lIns="91440" tIns="45720" rIns="91440" bIns="45720" rtlCol="0">
            <a:noAutofit/>
          </a:bodyPr>
          <a:lstStyle/>
          <a:p>
            <a:pPr marL="466725" indent="-4667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en-US" sz="2600" b="1" dirty="0"/>
              <a:t>US </a:t>
            </a:r>
            <a:r>
              <a:rPr lang="en-US" sz="2600" b="1" dirty="0" err="1"/>
              <a:t>Wirtschaft</a:t>
            </a:r>
            <a:r>
              <a:rPr lang="en-US" sz="2600" b="1" dirty="0"/>
              <a:t> </a:t>
            </a:r>
            <a:r>
              <a:rPr lang="en-US" sz="2600" b="1" dirty="0" err="1"/>
              <a:t>ist</a:t>
            </a:r>
            <a:r>
              <a:rPr lang="en-US" sz="2600" b="1" dirty="0"/>
              <a:t> resilient und </a:t>
            </a:r>
            <a:r>
              <a:rPr lang="en-US" sz="2600" b="1" dirty="0" err="1"/>
              <a:t>dynamisch</a:t>
            </a:r>
            <a:r>
              <a:rPr lang="en-US" sz="2600" b="1" dirty="0"/>
              <a:t>. </a:t>
            </a:r>
            <a:br>
              <a:rPr lang="en-US" sz="2600" b="1" dirty="0"/>
            </a:br>
            <a:r>
              <a:rPr lang="en-US" sz="2600" b="1" dirty="0"/>
              <a:t>Bitte </a:t>
            </a:r>
            <a:r>
              <a:rPr lang="en-US" sz="2600" b="1" dirty="0" err="1"/>
              <a:t>nicht</a:t>
            </a:r>
            <a:r>
              <a:rPr lang="en-US" sz="2600" b="1" dirty="0"/>
              <a:t> </a:t>
            </a:r>
            <a:r>
              <a:rPr lang="en-US" sz="2600" b="1" dirty="0" err="1"/>
              <a:t>abschreiben</a:t>
            </a:r>
            <a:r>
              <a:rPr lang="en-US" sz="2600" b="1" dirty="0"/>
              <a:t>! </a:t>
            </a:r>
          </a:p>
          <a:p>
            <a:pPr marL="466725" indent="-4667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en-US" sz="2600" b="1" dirty="0" err="1"/>
              <a:t>Stimulierungspakete</a:t>
            </a:r>
            <a:r>
              <a:rPr lang="en-US" sz="2600" b="1" dirty="0"/>
              <a:t> </a:t>
            </a:r>
            <a:r>
              <a:rPr lang="en-US" sz="2600" b="1" dirty="0" err="1"/>
              <a:t>bringen</a:t>
            </a:r>
            <a:r>
              <a:rPr lang="en-US" sz="2600" b="1" dirty="0"/>
              <a:t> massive </a:t>
            </a:r>
            <a:r>
              <a:rPr lang="en-US" sz="2600" b="1" dirty="0" err="1"/>
              <a:t>Stimulierung</a:t>
            </a:r>
            <a:r>
              <a:rPr lang="en-US" sz="2600" b="1" dirty="0"/>
              <a:t> der </a:t>
            </a:r>
            <a:r>
              <a:rPr lang="en-US" sz="2600" b="1" dirty="0" err="1"/>
              <a:t>Wirtschaft</a:t>
            </a:r>
            <a:endParaRPr lang="en-US" sz="2600" b="1" dirty="0"/>
          </a:p>
          <a:p>
            <a:pPr marL="466725" indent="-4667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en-US" sz="2600" b="1" dirty="0" err="1"/>
              <a:t>Wachstum</a:t>
            </a:r>
            <a:r>
              <a:rPr lang="en-US" sz="2600" b="1" dirty="0"/>
              <a:t> Schweizer </a:t>
            </a:r>
            <a:r>
              <a:rPr lang="en-US" sz="2600" b="1" dirty="0" err="1"/>
              <a:t>Exporte</a:t>
            </a:r>
            <a:r>
              <a:rPr lang="en-US" sz="2600" b="1" dirty="0"/>
              <a:t> </a:t>
            </a:r>
            <a:r>
              <a:rPr lang="en-US" sz="2600" b="1" dirty="0" err="1"/>
              <a:t>nach</a:t>
            </a:r>
            <a:r>
              <a:rPr lang="en-US" sz="2600" b="1" dirty="0"/>
              <a:t> USA 10% plus </a:t>
            </a:r>
            <a:r>
              <a:rPr lang="en-US" sz="2600" b="1" dirty="0" err="1"/>
              <a:t>unter</a:t>
            </a:r>
            <a:r>
              <a:rPr lang="en-US" sz="2600" b="1" dirty="0"/>
              <a:t> Bush sr., Clinton, Bush </a:t>
            </a:r>
            <a:r>
              <a:rPr lang="en-US" sz="2600" b="1" dirty="0" err="1"/>
              <a:t>jr.</a:t>
            </a:r>
            <a:r>
              <a:rPr lang="en-US" sz="2600" b="1" dirty="0"/>
              <a:t> und Obama </a:t>
            </a:r>
            <a:br>
              <a:rPr lang="en-US" sz="2600" b="1" dirty="0"/>
            </a:br>
            <a:r>
              <a:rPr lang="en-US" sz="2600" b="1" dirty="0"/>
              <a:t>(12 Jahre </a:t>
            </a:r>
            <a:r>
              <a:rPr lang="en-US" sz="2600" b="1" dirty="0" err="1"/>
              <a:t>Republikaner</a:t>
            </a:r>
            <a:r>
              <a:rPr lang="en-US" sz="2600" b="1" dirty="0"/>
              <a:t>, 16 Jahre </a:t>
            </a:r>
            <a:r>
              <a:rPr lang="en-US" sz="2600" b="1" dirty="0" err="1"/>
              <a:t>Demokraten</a:t>
            </a:r>
            <a:r>
              <a:rPr lang="en-US" sz="2600" b="1" dirty="0"/>
              <a:t>)</a:t>
            </a:r>
          </a:p>
          <a:p>
            <a:pPr marL="466725" indent="-4667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en-US" sz="2600" b="1" dirty="0"/>
              <a:t>Schweizer </a:t>
            </a:r>
            <a:r>
              <a:rPr lang="en-US" sz="2600" b="1" dirty="0" err="1"/>
              <a:t>Firmen</a:t>
            </a:r>
            <a:r>
              <a:rPr lang="en-US" sz="2600" b="1" dirty="0"/>
              <a:t> </a:t>
            </a:r>
            <a:r>
              <a:rPr lang="en-US" sz="2600" b="1" dirty="0" err="1"/>
              <a:t>sind</a:t>
            </a:r>
            <a:r>
              <a:rPr lang="en-US" sz="2600" b="1" dirty="0"/>
              <a:t> dank </a:t>
            </a:r>
            <a:r>
              <a:rPr lang="en-US" sz="2600" b="1" dirty="0" err="1"/>
              <a:t>grossen</a:t>
            </a:r>
            <a:r>
              <a:rPr lang="en-US" sz="2600" b="1" dirty="0"/>
              <a:t> </a:t>
            </a:r>
            <a:r>
              <a:rPr lang="en-US" sz="2600" b="1" dirty="0" err="1"/>
              <a:t>Direktinvestitionen</a:t>
            </a:r>
            <a:r>
              <a:rPr lang="en-US" sz="2600" b="1" dirty="0"/>
              <a:t> und </a:t>
            </a:r>
            <a:r>
              <a:rPr lang="en-US" sz="2600" b="1" dirty="0" err="1"/>
              <a:t>langer</a:t>
            </a:r>
            <a:r>
              <a:rPr lang="en-US" sz="2600" b="1" dirty="0"/>
              <a:t> </a:t>
            </a:r>
            <a:r>
              <a:rPr lang="en-US" sz="2600" b="1" dirty="0" err="1"/>
              <a:t>Markterfahrung</a:t>
            </a:r>
            <a:r>
              <a:rPr lang="en-US" sz="2600" b="1" dirty="0"/>
              <a:t> superb </a:t>
            </a:r>
            <a:r>
              <a:rPr lang="en-US" sz="2600" b="1" dirty="0" err="1"/>
              <a:t>positioniert</a:t>
            </a:r>
            <a:endParaRPr lang="en-US" sz="26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A0813B-1854-4F8F-B9DC-74C92557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1C03-3DB4-412D-B010-71B20F730EA8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103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6FC50E-5B23-4A44-99D5-C136777A0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Drei Punkte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C71ABA-581F-4438-833B-3547D2FD9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/>
              <a:t>Die Schweiz-amerikanische Wirtschaftsbeziehung lief und läuft prächtig – und sie ist eminent wichtig für die Schweiz</a:t>
            </a:r>
          </a:p>
          <a:p>
            <a:pPr>
              <a:lnSpc>
                <a:spcPct val="100000"/>
              </a:lnSpc>
            </a:pPr>
            <a:r>
              <a:rPr lang="de-DE" b="1" dirty="0"/>
              <a:t>Biden Administration bringt grosse Hoffnung, </a:t>
            </a:r>
            <a:br>
              <a:rPr lang="de-DE" b="1" dirty="0"/>
            </a:br>
            <a:r>
              <a:rPr lang="de-DE" b="1" dirty="0"/>
              <a:t>aber auch sehr viele Fragen, immer mehr Fragen</a:t>
            </a:r>
          </a:p>
          <a:p>
            <a:pPr>
              <a:lnSpc>
                <a:spcPct val="100000"/>
              </a:lnSpc>
            </a:pPr>
            <a:r>
              <a:rPr lang="de-DE" b="1" dirty="0"/>
              <a:t>Für Schweizer Unternehmen in USA sieht es rosig aus</a:t>
            </a:r>
            <a:endParaRPr lang="de-CH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370311-974B-488B-A40C-2FEA301E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1C03-3DB4-412D-B010-71B20F730EA8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5531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9A1C4B-B230-4D22-A373-4F6E7AE4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Fazit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869373-A3FE-49CD-B17B-BF6D7107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1C03-3DB4-412D-B010-71B20F730EA8}" type="slidenum">
              <a:rPr lang="de-CH" smtClean="0"/>
              <a:t>20</a:t>
            </a:fld>
            <a:endParaRPr lang="de-CH"/>
          </a:p>
        </p:txBody>
      </p:sp>
      <p:pic>
        <p:nvPicPr>
          <p:cNvPr id="65538" name="Picture 2">
            <a:extLst>
              <a:ext uri="{FF2B5EF4-FFF2-40B4-BE49-F238E27FC236}">
                <a16:creationId xmlns:a16="http://schemas.microsoft.com/office/drawing/2014/main" id="{D05E48FB-48CE-41A8-BFA4-CAC804FEA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416"/>
            <a:ext cx="12192000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5B4E1-C7A5-49FF-8E63-2B7DD522AF4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1743" y="6597427"/>
            <a:ext cx="2743200" cy="2938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November 2018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8855C73-CB68-42E6-AA52-662553786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057" y="279289"/>
            <a:ext cx="10515600" cy="1062801"/>
          </a:xfrm>
        </p:spPr>
        <p:txBody>
          <a:bodyPr>
            <a:normAutofit/>
          </a:bodyPr>
          <a:lstStyle/>
          <a:p>
            <a:r>
              <a:rPr lang="de-CH" altLang="de-DE" sz="3200" dirty="0"/>
              <a:t>USA: Eine ganze Welt!</a:t>
            </a:r>
            <a:endParaRPr lang="en-US" altLang="de-DE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781EA1-AE72-423D-BE4D-6B4C046D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1C03-3DB4-412D-B010-71B20F730EA8}" type="slidenum">
              <a:rPr lang="de-CH" smtClean="0"/>
              <a:t>3</a:t>
            </a:fld>
            <a:endParaRPr lang="de-CH" dirty="0"/>
          </a:p>
        </p:txBody>
      </p:sp>
      <p:pic>
        <p:nvPicPr>
          <p:cNvPr id="35843" name="Picture 1">
            <a:extLst>
              <a:ext uri="{FF2B5EF4-FFF2-40B4-BE49-F238E27FC236}">
                <a16:creationId xmlns:a16="http://schemas.microsoft.com/office/drawing/2014/main" id="{A9EC7797-E36F-41A8-8038-D76B90FBC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13" y="1350028"/>
            <a:ext cx="5114925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3">
            <a:extLst>
              <a:ext uri="{FF2B5EF4-FFF2-40B4-BE49-F238E27FC236}">
                <a16:creationId xmlns:a16="http://schemas.microsoft.com/office/drawing/2014/main" id="{EBBB560C-7F03-4427-8010-ADB30CA64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08" y="6435726"/>
            <a:ext cx="42989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CH" altLang="de-DE" sz="800" b="0" dirty="0">
                <a:solidFill>
                  <a:schemeClr val="tx2"/>
                </a:solidFill>
                <a:sym typeface="Wingdings" panose="05000000000000000000" pitchFamily="2" charset="2"/>
              </a:rPr>
              <a:t>Source: IMF, US Census Bureau (The Economist)</a:t>
            </a:r>
            <a:endParaRPr lang="en-US" altLang="de-DE" sz="800" b="0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sp>
        <p:nvSpPr>
          <p:cNvPr id="6" name="Line 204">
            <a:extLst>
              <a:ext uri="{FF2B5EF4-FFF2-40B4-BE49-F238E27FC236}">
                <a16:creationId xmlns:a16="http://schemas.microsoft.com/office/drawing/2014/main" id="{4F96BA90-4F14-4DC0-9460-F0EFED270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188" y="2808288"/>
            <a:ext cx="1458912" cy="7096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pic>
        <p:nvPicPr>
          <p:cNvPr id="9" name="Picture 192" descr="map_ch_red">
            <a:extLst>
              <a:ext uri="{FF2B5EF4-FFF2-40B4-BE49-F238E27FC236}">
                <a16:creationId xmlns:a16="http://schemas.microsoft.com/office/drawing/2014/main" id="{F1A01CE9-10D5-43BA-91E2-515FCF30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88582" y="3533775"/>
            <a:ext cx="236235" cy="15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A9575D61-2277-46D5-B7C6-D0430A364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453" y="220661"/>
            <a:ext cx="9518650" cy="965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de-DE" sz="3600" dirty="0"/>
              <a:t>US </a:t>
            </a:r>
            <a:r>
              <a:rPr lang="en-US" altLang="de-DE" sz="3600" dirty="0" err="1"/>
              <a:t>Wirtschaft</a:t>
            </a:r>
            <a:r>
              <a:rPr lang="en-US" altLang="de-DE" sz="3600" dirty="0"/>
              <a:t> </a:t>
            </a:r>
            <a:r>
              <a:rPr lang="en-US" altLang="de-DE" sz="3600" dirty="0" err="1"/>
              <a:t>ist</a:t>
            </a:r>
            <a:r>
              <a:rPr lang="en-US" altLang="de-DE" sz="3600" dirty="0"/>
              <a:t> die </a:t>
            </a:r>
            <a:r>
              <a:rPr lang="en-US" altLang="de-DE" sz="3600" dirty="0" err="1"/>
              <a:t>grösste</a:t>
            </a:r>
            <a:r>
              <a:rPr lang="en-US" altLang="de-DE" sz="3600" dirty="0"/>
              <a:t> –</a:t>
            </a:r>
            <a:br>
              <a:rPr lang="en-US" altLang="de-DE" sz="3600" dirty="0"/>
            </a:br>
            <a:r>
              <a:rPr lang="en-US" altLang="de-DE" sz="3600" dirty="0"/>
              <a:t>und </a:t>
            </a:r>
            <a:r>
              <a:rPr lang="en-US" altLang="de-DE" sz="3600" dirty="0" err="1"/>
              <a:t>wird</a:t>
            </a:r>
            <a:r>
              <a:rPr lang="en-US" altLang="de-DE" sz="3600" dirty="0"/>
              <a:t> es </a:t>
            </a:r>
            <a:r>
              <a:rPr lang="en-US" altLang="de-DE" sz="3600" dirty="0" err="1"/>
              <a:t>noch</a:t>
            </a:r>
            <a:r>
              <a:rPr lang="en-US" altLang="de-DE" sz="3600" dirty="0"/>
              <a:t> </a:t>
            </a:r>
            <a:r>
              <a:rPr lang="en-US" altLang="de-DE" sz="3600" dirty="0" err="1"/>
              <a:t>einige</a:t>
            </a:r>
            <a:r>
              <a:rPr lang="en-US" altLang="de-DE" sz="3600" dirty="0"/>
              <a:t> Zeit </a:t>
            </a:r>
            <a:r>
              <a:rPr lang="en-US" altLang="de-DE" sz="3600" dirty="0" err="1"/>
              <a:t>bleiben</a:t>
            </a:r>
            <a:endParaRPr lang="en-US" altLang="de-DE" sz="3600" dirty="0"/>
          </a:p>
        </p:txBody>
      </p:sp>
      <p:sp>
        <p:nvSpPr>
          <p:cNvPr id="34819" name="Text Box 8">
            <a:extLst>
              <a:ext uri="{FF2B5EF4-FFF2-40B4-BE49-F238E27FC236}">
                <a16:creationId xmlns:a16="http://schemas.microsoft.com/office/drawing/2014/main" id="{0004960C-D8B2-4233-9C95-9C3ED9171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4" y="1401763"/>
            <a:ext cx="8985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200">
                <a:solidFill>
                  <a:schemeClr val="tx2"/>
                </a:solidFill>
              </a:rPr>
              <a:t>GDP 2020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de-DE" sz="1200">
                <a:solidFill>
                  <a:schemeClr val="tx2"/>
                </a:solidFill>
              </a:rPr>
              <a:t>in % of</a:t>
            </a:r>
            <a:br>
              <a:rPr lang="de-CH" altLang="de-DE" sz="1200">
                <a:solidFill>
                  <a:schemeClr val="tx2"/>
                </a:solidFill>
              </a:rPr>
            </a:br>
            <a:r>
              <a:rPr lang="de-CH" altLang="de-DE" sz="1200">
                <a:solidFill>
                  <a:schemeClr val="tx2"/>
                </a:solidFill>
              </a:rPr>
              <a:t>world</a:t>
            </a:r>
            <a:br>
              <a:rPr lang="de-CH" altLang="de-DE" sz="1200">
                <a:solidFill>
                  <a:schemeClr val="tx2"/>
                </a:solidFill>
              </a:rPr>
            </a:br>
            <a:r>
              <a:rPr lang="de-CH" altLang="de-DE" sz="1200">
                <a:solidFill>
                  <a:schemeClr val="tx2"/>
                </a:solidFill>
              </a:rPr>
              <a:t>economy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de-DE" sz="1200">
                <a:solidFill>
                  <a:schemeClr val="tx2"/>
                </a:solidFill>
              </a:rPr>
              <a:t>(est.)</a:t>
            </a:r>
            <a:endParaRPr lang="en-US" altLang="de-DE" sz="1200">
              <a:solidFill>
                <a:schemeClr val="tx2"/>
              </a:solidFill>
            </a:endParaRP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0EF706F-3070-4F45-8F2A-687B93E2A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6435726"/>
            <a:ext cx="42989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CH" altLang="de-DE" sz="800" b="0">
                <a:solidFill>
                  <a:schemeClr val="tx2"/>
                </a:solidFill>
                <a:sym typeface="Wingdings" panose="05000000000000000000" pitchFamily="2" charset="2"/>
              </a:rPr>
              <a:t>Source: CIA The World Factbook</a:t>
            </a:r>
            <a:endParaRPr lang="en-US" altLang="de-DE" sz="800" b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F58E0DB-C76A-4046-8DE2-2BCB95AB6AFE}"/>
              </a:ext>
            </a:extLst>
          </p:cNvPr>
          <p:cNvGraphicFramePr>
            <a:graphicFrameLocks/>
          </p:cNvGraphicFramePr>
          <p:nvPr/>
        </p:nvGraphicFramePr>
        <p:xfrm>
          <a:off x="2338705" y="1401921"/>
          <a:ext cx="7698740" cy="513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A24128-881B-46C0-8C80-7CD8AD11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US Gesellschaften werden grösser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56D5A476-5311-4664-82EA-2D0DD34EF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118" y="1337617"/>
            <a:ext cx="5407113" cy="514784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ts val="4000"/>
              </a:lnSpc>
              <a:spcAft>
                <a:spcPts val="600"/>
              </a:spcAft>
              <a:buClr>
                <a:srgbClr val="EF4135"/>
              </a:buClr>
              <a:buSzPct val="120000"/>
              <a:buNone/>
              <a:tabLst>
                <a:tab pos="439738" algn="l"/>
              </a:tabLst>
            </a:pPr>
            <a:r>
              <a:rPr lang="de-CH" b="1" dirty="0" err="1"/>
              <a:t>October</a:t>
            </a:r>
            <a:r>
              <a:rPr lang="de-CH" b="1" dirty="0"/>
              <a:t> 2009</a:t>
            </a:r>
          </a:p>
          <a:p>
            <a:pPr marL="466725" lvl="1" indent="-466725">
              <a:lnSpc>
                <a:spcPct val="100000"/>
              </a:lnSpc>
              <a:spcBef>
                <a:spcPts val="600"/>
              </a:spcBef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de-CH" b="1" dirty="0"/>
              <a:t>3 USA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F4135"/>
              </a:buClr>
              <a:buFont typeface="Wingdings" panose="05000000000000000000" pitchFamily="2" charset="2"/>
              <a:buChar char="§"/>
            </a:pPr>
            <a:r>
              <a:rPr lang="de-CH" sz="1800" dirty="0"/>
              <a:t>Exxon (#1)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F4135"/>
              </a:buClr>
              <a:buFont typeface="Wingdings" panose="05000000000000000000" pitchFamily="2" charset="2"/>
              <a:buChar char="§"/>
            </a:pPr>
            <a:r>
              <a:rPr lang="de-CH" sz="1800" dirty="0"/>
              <a:t>Microsoft (#4)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F4135"/>
              </a:buClr>
              <a:buFont typeface="Wingdings" panose="05000000000000000000" pitchFamily="2" charset="2"/>
              <a:buChar char="§"/>
            </a:pPr>
            <a:r>
              <a:rPr lang="de-CH" sz="1800" dirty="0"/>
              <a:t>Wal-Mart(#7)</a:t>
            </a:r>
          </a:p>
          <a:p>
            <a:pPr marL="466725" lvl="1" indent="-466725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de-CH" altLang="de-DE" b="1" dirty="0"/>
              <a:t>3 China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de-CH" altLang="de-DE" sz="1800" dirty="0"/>
              <a:t>PetroChina (#2)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de-CH" altLang="de-DE" sz="1800" dirty="0"/>
              <a:t>ICBC (#3)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de-CH" altLang="de-DE" sz="1800" dirty="0"/>
              <a:t>China </a:t>
            </a:r>
            <a:r>
              <a:rPr lang="de-CH" altLang="de-DE" sz="1800" dirty="0" err="1"/>
              <a:t>construction</a:t>
            </a:r>
            <a:r>
              <a:rPr lang="de-CH" altLang="de-DE" sz="1800" dirty="0"/>
              <a:t> Company (#7)</a:t>
            </a:r>
          </a:p>
          <a:p>
            <a:pPr marL="466725" lvl="1" indent="-466725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de-CH" altLang="de-DE" b="1" dirty="0"/>
              <a:t>1 HK (China Mob #5)</a:t>
            </a:r>
          </a:p>
          <a:p>
            <a:pPr marL="466725" lvl="1" indent="-466725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de-CH" altLang="de-DE" b="1" dirty="0"/>
              <a:t>1 NL/UK (Royal </a:t>
            </a:r>
            <a:r>
              <a:rPr lang="de-CH" altLang="de-DE" b="1" dirty="0" err="1"/>
              <a:t>Dutch</a:t>
            </a:r>
            <a:r>
              <a:rPr lang="de-CH" altLang="de-DE" b="1" dirty="0"/>
              <a:t>/Shell #10)</a:t>
            </a:r>
          </a:p>
          <a:p>
            <a:pPr marL="466725" lvl="1" indent="-466725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de-CH" altLang="de-DE" b="1" dirty="0"/>
              <a:t>1 UK (HSBC #5)</a:t>
            </a:r>
          </a:p>
          <a:p>
            <a:pPr marL="466725" lvl="1" indent="-466725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de-CH" altLang="de-DE" b="1" dirty="0"/>
              <a:t>1 </a:t>
            </a:r>
            <a:r>
              <a:rPr lang="de-CH" altLang="de-DE" b="1" dirty="0" err="1"/>
              <a:t>Brazil</a:t>
            </a:r>
            <a:r>
              <a:rPr lang="de-CH" altLang="de-DE" b="1" dirty="0"/>
              <a:t> (</a:t>
            </a:r>
            <a:r>
              <a:rPr lang="de-CH" altLang="de-DE" b="1" dirty="0" err="1"/>
              <a:t>Petrobras</a:t>
            </a:r>
            <a:r>
              <a:rPr lang="de-CH" altLang="de-DE" b="1" dirty="0"/>
              <a:t> #8)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344C6-F750-4E49-A547-A88182B9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1C03-3DB4-412D-B010-71B20F730EA8}" type="slidenum">
              <a:rPr lang="de-CH" smtClean="0"/>
              <a:t>5</a:t>
            </a:fld>
            <a:endParaRPr lang="de-CH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05DA01-D1BE-4A21-93FE-B14FB6F6F8D3}"/>
              </a:ext>
            </a:extLst>
          </p:cNvPr>
          <p:cNvSpPr txBox="1">
            <a:spLocks/>
          </p:cNvSpPr>
          <p:nvPr/>
        </p:nvSpPr>
        <p:spPr>
          <a:xfrm>
            <a:off x="6478776" y="1337620"/>
            <a:ext cx="5222151" cy="5147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000"/>
              </a:lnSpc>
              <a:spcAft>
                <a:spcPts val="600"/>
              </a:spcAft>
              <a:buClr>
                <a:srgbClr val="EF4135"/>
              </a:buClr>
              <a:buSzPct val="120000"/>
              <a:buNone/>
              <a:tabLst>
                <a:tab pos="439738" algn="l"/>
              </a:tabLst>
            </a:pPr>
            <a:r>
              <a:rPr lang="de-CH" b="1" dirty="0"/>
              <a:t>May 2020</a:t>
            </a:r>
          </a:p>
          <a:p>
            <a:pPr marL="466725" lvl="1" indent="-466725">
              <a:lnSpc>
                <a:spcPct val="100000"/>
              </a:lnSpc>
              <a:spcBef>
                <a:spcPts val="600"/>
              </a:spcBef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de-CH" b="1" dirty="0"/>
              <a:t>8 USA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F4135"/>
              </a:buClr>
              <a:buFont typeface="Wingdings" panose="05000000000000000000" pitchFamily="2" charset="2"/>
              <a:buChar char="§"/>
            </a:pPr>
            <a:r>
              <a:rPr lang="de-CH" sz="1800" dirty="0"/>
              <a:t>Microsoft (#1)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F4135"/>
              </a:buClr>
              <a:buFont typeface="Wingdings" panose="05000000000000000000" pitchFamily="2" charset="2"/>
              <a:buChar char="§"/>
            </a:pPr>
            <a:r>
              <a:rPr lang="de-CH" sz="1800" dirty="0"/>
              <a:t>Apple (#2)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F4135"/>
              </a:buClr>
              <a:buFont typeface="Wingdings" panose="05000000000000000000" pitchFamily="2" charset="2"/>
              <a:buChar char="§"/>
            </a:pPr>
            <a:r>
              <a:rPr lang="de-CH" sz="1800" dirty="0"/>
              <a:t>Amazon (#3)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F4135"/>
              </a:buClr>
              <a:buFont typeface="Wingdings" panose="05000000000000000000" pitchFamily="2" charset="2"/>
              <a:buChar char="§"/>
            </a:pPr>
            <a:r>
              <a:rPr lang="de-CH" sz="1800" dirty="0"/>
              <a:t>Alphabet (#4)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F4135"/>
              </a:buClr>
              <a:buFont typeface="Wingdings" panose="05000000000000000000" pitchFamily="2" charset="2"/>
              <a:buChar char="§"/>
            </a:pPr>
            <a:r>
              <a:rPr lang="de-CH" sz="1800" dirty="0"/>
              <a:t>Facebook (#5)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F4135"/>
              </a:buClr>
              <a:buFont typeface="Wingdings" panose="05000000000000000000" pitchFamily="2" charset="2"/>
              <a:buChar char="§"/>
            </a:pPr>
            <a:r>
              <a:rPr lang="de-CH" sz="1800" dirty="0"/>
              <a:t>Berkshire Hathaway (#8)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F4135"/>
              </a:buClr>
              <a:buFont typeface="Wingdings" panose="05000000000000000000" pitchFamily="2" charset="2"/>
              <a:buChar char="§"/>
            </a:pPr>
            <a:r>
              <a:rPr lang="de-CH" sz="1800" dirty="0"/>
              <a:t>Johnson &amp; Johnson (#9)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F4135"/>
              </a:buClr>
              <a:buFont typeface="Wingdings" panose="05000000000000000000" pitchFamily="2" charset="2"/>
              <a:buChar char="§"/>
            </a:pPr>
            <a:r>
              <a:rPr lang="de-CH" sz="1800" dirty="0"/>
              <a:t>Visa (#10)</a:t>
            </a:r>
          </a:p>
          <a:p>
            <a:pPr marL="466725" lvl="1" indent="-466725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de-CH" altLang="de-DE" b="1" dirty="0"/>
              <a:t>2 China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de-CH" altLang="de-DE" sz="1800" dirty="0"/>
              <a:t>Alibaba (#6)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de-CH" altLang="de-DE" sz="1800" dirty="0"/>
              <a:t>Tencent (#7)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de-CH" altLang="de-DE" sz="2200" dirty="0"/>
              <a:t>   </a:t>
            </a:r>
            <a:r>
              <a:rPr lang="de-CH" altLang="de-DE" sz="2200" b="1" dirty="0"/>
              <a:t>(1 Saudi)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EF4135"/>
              </a:buClr>
              <a:buSzPct val="120000"/>
              <a:buFont typeface="Wingdings" panose="05000000000000000000" pitchFamily="2" charset="2"/>
              <a:buChar char="§"/>
              <a:tabLst>
                <a:tab pos="439738" algn="l"/>
              </a:tabLst>
            </a:pPr>
            <a:r>
              <a:rPr lang="de-CH" altLang="de-DE" sz="1800" dirty="0" err="1"/>
              <a:t>Aramco</a:t>
            </a:r>
            <a:r>
              <a:rPr lang="de-CH" altLang="de-DE" sz="1800" dirty="0"/>
              <a:t> (#1): </a:t>
            </a:r>
            <a:r>
              <a:rPr lang="de-CH" altLang="de-DE" sz="1800" dirty="0" err="1"/>
              <a:t>only</a:t>
            </a:r>
            <a:r>
              <a:rPr lang="de-CH" altLang="de-DE" sz="1800" dirty="0"/>
              <a:t> 1.5% </a:t>
            </a:r>
            <a:r>
              <a:rPr lang="de-CH" altLang="de-DE" sz="1800" dirty="0" err="1"/>
              <a:t>of</a:t>
            </a:r>
            <a:r>
              <a:rPr lang="de-CH" altLang="de-DE" sz="1800" dirty="0"/>
              <a:t> </a:t>
            </a:r>
            <a:r>
              <a:rPr lang="de-CH" altLang="de-DE" sz="1800" dirty="0" err="1"/>
              <a:t>shares</a:t>
            </a:r>
            <a:r>
              <a:rPr lang="de-CH" altLang="de-DE" sz="1800" dirty="0"/>
              <a:t> </a:t>
            </a:r>
            <a:r>
              <a:rPr lang="de-CH" altLang="de-DE" sz="1800" dirty="0" err="1"/>
              <a:t>IPOed</a:t>
            </a:r>
            <a:endParaRPr lang="de-CH" altLang="de-DE" sz="18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rgbClr val="EF4135"/>
              </a:buClr>
              <a:buSzPct val="120000"/>
              <a:buNone/>
              <a:tabLst>
                <a:tab pos="439738" algn="l"/>
              </a:tabLst>
            </a:pPr>
            <a:endParaRPr lang="de-CH" altLang="de-DE" sz="18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FADC7FC-DA39-4309-B47A-FF54C8797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08" y="6435726"/>
            <a:ext cx="42989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800" b="0" dirty="0">
                <a:solidFill>
                  <a:schemeClr val="tx2"/>
                </a:solidFill>
                <a:sym typeface="Wingdings" panose="05000000000000000000" pitchFamily="2" charset="2"/>
              </a:rPr>
              <a:t>Note: Ranking by market Capitalization, source Wikipedia</a:t>
            </a:r>
          </a:p>
        </p:txBody>
      </p:sp>
    </p:spTree>
    <p:extLst>
      <p:ext uri="{BB962C8B-B14F-4D97-AF65-F5344CB8AC3E}">
        <p14:creationId xmlns:p14="http://schemas.microsoft.com/office/powerpoint/2010/main" val="140389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2">
            <a:extLst>
              <a:ext uri="{FF2B5EF4-FFF2-40B4-BE49-F238E27FC236}">
                <a16:creationId xmlns:a16="http://schemas.microsoft.com/office/drawing/2014/main" id="{53F035D2-6416-4541-AD33-169DFD742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"/>
          <a:stretch/>
        </p:blipFill>
        <p:spPr bwMode="auto">
          <a:xfrm>
            <a:off x="1464907" y="1374340"/>
            <a:ext cx="7912907" cy="50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D5BD6DB-0C09-4E0B-971B-A1D268D8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243413"/>
            <a:ext cx="10515600" cy="1062801"/>
          </a:xfrm>
        </p:spPr>
        <p:txBody>
          <a:bodyPr>
            <a:normAutofit/>
          </a:bodyPr>
          <a:lstStyle/>
          <a:p>
            <a:r>
              <a:rPr lang="de-CH" sz="3200" dirty="0"/>
              <a:t>US Energie Revolution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91C528-E9B2-4BDE-A14B-526E3964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1C03-3DB4-412D-B010-71B20F730EA8}" type="slidenum">
              <a:rPr lang="de-CH" smtClean="0"/>
              <a:t>6</a:t>
            </a:fld>
            <a:endParaRPr lang="de-CH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B6BA63-FBF8-4914-B75B-4DB91635BC4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50294" y="3254752"/>
            <a:ext cx="7238467" cy="588287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1CEF54-BEB4-4E81-B73B-6C1CC02D2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7" y="195945"/>
            <a:ext cx="10515600" cy="1062801"/>
          </a:xfrm>
        </p:spPr>
        <p:txBody>
          <a:bodyPr>
            <a:normAutofit/>
          </a:bodyPr>
          <a:lstStyle/>
          <a:p>
            <a:r>
              <a:rPr lang="de-CH" altLang="de-DE" sz="3200" dirty="0"/>
              <a:t>Wir sind beide Weltmeister!</a:t>
            </a:r>
            <a:endParaRPr lang="de-CH" sz="3200" dirty="0"/>
          </a:p>
        </p:txBody>
      </p:sp>
      <p:sp>
        <p:nvSpPr>
          <p:cNvPr id="41991" name="TextBox 47">
            <a:extLst>
              <a:ext uri="{FF2B5EF4-FFF2-40B4-BE49-F238E27FC236}">
                <a16:creationId xmlns:a16="http://schemas.microsoft.com/office/drawing/2014/main" id="{13AF4B80-F61A-42BA-A186-0AD90EF17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339" y="1461838"/>
            <a:ext cx="365899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de-DE" sz="1500" dirty="0"/>
              <a:t>«The Global Innovation Index» </a:t>
            </a:r>
            <a:br>
              <a:rPr lang="de-CH" altLang="de-DE" sz="1500" dirty="0"/>
            </a:br>
            <a:r>
              <a:rPr lang="de-CH" altLang="de-DE" sz="1500" dirty="0"/>
              <a:t>Insead, WIPO, Cornell</a:t>
            </a:r>
            <a:br>
              <a:rPr lang="de-CH" altLang="de-DE" sz="1500" dirty="0"/>
            </a:br>
            <a:r>
              <a:rPr lang="de-CH" altLang="de-DE" sz="1500" dirty="0"/>
              <a:t>August 2021</a:t>
            </a:r>
          </a:p>
        </p:txBody>
      </p:sp>
      <p:pic>
        <p:nvPicPr>
          <p:cNvPr id="41992" name="Picture 48">
            <a:extLst>
              <a:ext uri="{FF2B5EF4-FFF2-40B4-BE49-F238E27FC236}">
                <a16:creationId xmlns:a16="http://schemas.microsoft.com/office/drawing/2014/main" id="{6A8E1523-BA08-4638-B67A-B8ADCB5ADB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98" y="2341313"/>
            <a:ext cx="6254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49">
            <a:extLst>
              <a:ext uri="{FF2B5EF4-FFF2-40B4-BE49-F238E27FC236}">
                <a16:creationId xmlns:a16="http://schemas.microsoft.com/office/drawing/2014/main" id="{00790458-5DBC-4B1E-97A4-DBD7B15D4AD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701" y="3061125"/>
            <a:ext cx="9334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2">
            <a:extLst>
              <a:ext uri="{FF2B5EF4-FFF2-40B4-BE49-F238E27FC236}">
                <a16:creationId xmlns:a16="http://schemas.microsoft.com/office/drawing/2014/main" id="{9C7FEF5E-46CF-41D5-873E-C8CE71539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83" y="4592717"/>
            <a:ext cx="9334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Box 47">
            <a:extLst>
              <a:ext uri="{FF2B5EF4-FFF2-40B4-BE49-F238E27FC236}">
                <a16:creationId xmlns:a16="http://schemas.microsoft.com/office/drawing/2014/main" id="{3FDBB49E-FFEB-4E8D-B064-937D767C8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800" y="1457077"/>
            <a:ext cx="380658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de-DE" sz="1500" dirty="0"/>
              <a:t>«The Global Competitiveness Report»</a:t>
            </a:r>
            <a:br>
              <a:rPr lang="de-CH" altLang="de-DE" sz="1500" dirty="0"/>
            </a:br>
            <a:r>
              <a:rPr lang="de-CH" altLang="de-DE" sz="1500" dirty="0"/>
              <a:t>WEF</a:t>
            </a:r>
            <a:br>
              <a:rPr lang="de-CH" altLang="de-DE" sz="1500" dirty="0"/>
            </a:br>
            <a:r>
              <a:rPr lang="de-CH" altLang="de-DE" sz="1500" dirty="0"/>
              <a:t>October 2019</a:t>
            </a:r>
          </a:p>
        </p:txBody>
      </p:sp>
      <p:pic>
        <p:nvPicPr>
          <p:cNvPr id="41996" name="Picture 48">
            <a:extLst>
              <a:ext uri="{FF2B5EF4-FFF2-40B4-BE49-F238E27FC236}">
                <a16:creationId xmlns:a16="http://schemas.microsoft.com/office/drawing/2014/main" id="{052F2B54-A0DE-4E76-88C9-BC712BCC11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87" y="5302508"/>
            <a:ext cx="6254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2">
            <a:extLst>
              <a:ext uri="{FF2B5EF4-FFF2-40B4-BE49-F238E27FC236}">
                <a16:creationId xmlns:a16="http://schemas.microsoft.com/office/drawing/2014/main" id="{0088181F-EF6F-453F-B455-3AF018E418D4}"/>
              </a:ext>
            </a:extLst>
          </p:cNvPr>
          <p:cNvPicPr>
            <a:picLocks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65" y="2336699"/>
            <a:ext cx="9334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7">
            <a:extLst>
              <a:ext uri="{FF2B5EF4-FFF2-40B4-BE49-F238E27FC236}">
                <a16:creationId xmlns:a16="http://schemas.microsoft.com/office/drawing/2014/main" id="{33E00ED7-56DC-480B-BF38-C4506819B4C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40" y="3073235"/>
            <a:ext cx="9302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7">
            <a:extLst>
              <a:ext uri="{FF2B5EF4-FFF2-40B4-BE49-F238E27FC236}">
                <a16:creationId xmlns:a16="http://schemas.microsoft.com/office/drawing/2014/main" id="{96EA6CC6-4FFF-4169-90F5-55F86EC7128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604" y="3780937"/>
            <a:ext cx="9318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3" name="Rectangle 1">
            <a:extLst>
              <a:ext uri="{FF2B5EF4-FFF2-40B4-BE49-F238E27FC236}">
                <a16:creationId xmlns:a16="http://schemas.microsoft.com/office/drawing/2014/main" id="{7D62A014-56FF-4730-BB02-5F10796E4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2832" y="2332214"/>
            <a:ext cx="933450" cy="635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B93DF545-BFCB-4E56-925A-7AEA0BC8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7" y="6597427"/>
            <a:ext cx="2743200" cy="293827"/>
          </a:xfrm>
        </p:spPr>
        <p:txBody>
          <a:bodyPr/>
          <a:lstStyle/>
          <a:p>
            <a:fld id="{D4BF1C03-3DB4-412D-B010-71B20F730EA8}" type="slidenum">
              <a:rPr lang="de-CH" smtClean="0"/>
              <a:t>7</a:t>
            </a:fld>
            <a:endParaRPr lang="de-CH" dirty="0"/>
          </a:p>
        </p:txBody>
      </p:sp>
      <p:pic>
        <p:nvPicPr>
          <p:cNvPr id="27" name="Picture 13">
            <a:extLst>
              <a:ext uri="{FF2B5EF4-FFF2-40B4-BE49-F238E27FC236}">
                <a16:creationId xmlns:a16="http://schemas.microsoft.com/office/drawing/2014/main" id="{9C8E6EAE-1231-4692-828D-ED789796631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366" y="3780937"/>
            <a:ext cx="9318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1">
            <a:extLst>
              <a:ext uri="{FF2B5EF4-FFF2-40B4-BE49-F238E27FC236}">
                <a16:creationId xmlns:a16="http://schemas.microsoft.com/office/drawing/2014/main" id="{278D5FE1-AB69-4217-8C9C-A22841229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790" y="4535477"/>
            <a:ext cx="922405" cy="6604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1">
            <a:extLst>
              <a:ext uri="{FF2B5EF4-FFF2-40B4-BE49-F238E27FC236}">
                <a16:creationId xmlns:a16="http://schemas.microsoft.com/office/drawing/2014/main" id="{F0062861-57A3-4312-94B8-2BF2EE40C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3509" y="4540337"/>
            <a:ext cx="913719" cy="635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16" name="TextBox 27">
            <a:extLst>
              <a:ext uri="{FF2B5EF4-FFF2-40B4-BE49-F238E27FC236}">
                <a16:creationId xmlns:a16="http://schemas.microsoft.com/office/drawing/2014/main" id="{FCDA956D-5EBC-4402-960D-4AF1B3B9F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28" y="1479137"/>
            <a:ext cx="420906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de-DE" sz="1500" dirty="0"/>
              <a:t>«The World Competitiveness </a:t>
            </a:r>
            <a:r>
              <a:rPr lang="de-CH" altLang="de-DE" sz="1500" dirty="0" err="1"/>
              <a:t>Scoreboard</a:t>
            </a:r>
            <a:r>
              <a:rPr lang="de-CH" altLang="de-DE" sz="1500"/>
              <a:t>» IMD</a:t>
            </a:r>
            <a:br>
              <a:rPr lang="de-CH" altLang="de-DE" sz="1500" dirty="0"/>
            </a:br>
            <a:r>
              <a:rPr lang="de-CH" altLang="de-DE" sz="1500"/>
              <a:t>June 2021</a:t>
            </a:r>
            <a:endParaRPr lang="en-US" altLang="de-DE" sz="15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B4A605-D348-49AA-A4AD-BBD46652245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34" y="5885892"/>
            <a:ext cx="9302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7B5806-E4D3-4E8F-B664-CD4767932F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54" y="2341313"/>
            <a:ext cx="6540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7DE86A3F-C735-4C43-BBF7-0ADF2E44DC53}"/>
              </a:ext>
            </a:extLst>
          </p:cNvPr>
          <p:cNvPicPr>
            <a:picLocks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68" y="5384192"/>
            <a:ext cx="9334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DA4FF2B0-0E5D-483F-80F5-E97BA82D8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554" y="5379509"/>
            <a:ext cx="933450" cy="635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EDCA46F-E08C-4650-A430-BF5222D829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7086" y="3860795"/>
            <a:ext cx="840800" cy="636969"/>
          </a:xfrm>
          <a:prstGeom prst="rect">
            <a:avLst/>
          </a:prstGeom>
        </p:spPr>
      </p:pic>
      <p:pic>
        <p:nvPicPr>
          <p:cNvPr id="23" name="Picture 21">
            <a:extLst>
              <a:ext uri="{FF2B5EF4-FFF2-40B4-BE49-F238E27FC236}">
                <a16:creationId xmlns:a16="http://schemas.microsoft.com/office/drawing/2014/main" id="{C4E82CB7-FF00-4385-A3C9-0995DC95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52" y="4607403"/>
            <a:ext cx="922405" cy="6604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AE0FD430-0E9A-4980-9EAD-1F965A55A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071" y="4612263"/>
            <a:ext cx="913719" cy="635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5C8EDD3-6546-4B5E-B4AF-DA59E062B485}"/>
              </a:ext>
            </a:extLst>
          </p:cNvPr>
          <p:cNvSpPr txBox="1"/>
          <p:nvPr/>
        </p:nvSpPr>
        <p:spPr>
          <a:xfrm>
            <a:off x="3507830" y="556490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#10</a:t>
            </a:r>
            <a:endParaRPr lang="de-CH" b="1" dirty="0"/>
          </a:p>
        </p:txBody>
      </p:sp>
      <p:sp>
        <p:nvSpPr>
          <p:cNvPr id="2" name="AutoShape 2" descr="upload.wikimedia.org/wikipedia/commons/0/09/Fla...">
            <a:extLst>
              <a:ext uri="{FF2B5EF4-FFF2-40B4-BE49-F238E27FC236}">
                <a16:creationId xmlns:a16="http://schemas.microsoft.com/office/drawing/2014/main" id="{D23069D7-6CBA-464C-8F6B-6F619A381C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A785C0A-9E91-450C-86E8-70331A75B2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4211" y="5352895"/>
            <a:ext cx="930275" cy="62018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6D31619-7D58-4FC3-AC04-8C337E3044E1}"/>
              </a:ext>
            </a:extLst>
          </p:cNvPr>
          <p:cNvSpPr/>
          <p:nvPr/>
        </p:nvSpPr>
        <p:spPr>
          <a:xfrm>
            <a:off x="5848463" y="5326157"/>
            <a:ext cx="881770" cy="673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3" name="Picture 49">
            <a:extLst>
              <a:ext uri="{FF2B5EF4-FFF2-40B4-BE49-F238E27FC236}">
                <a16:creationId xmlns:a16="http://schemas.microsoft.com/office/drawing/2014/main" id="{9EB47209-CD44-4873-9BC7-C76DF3C8A37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54" y="3129106"/>
            <a:ext cx="9334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EEA0A4B8-42EC-44F9-A064-D09FB3A4E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723" y="335283"/>
            <a:ext cx="10816021" cy="965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de-DE" sz="3200" dirty="0"/>
              <a:t>Deutschland und USA top </a:t>
            </a:r>
            <a:r>
              <a:rPr lang="en-US" altLang="de-DE" sz="3200" dirty="0" err="1"/>
              <a:t>für</a:t>
            </a:r>
            <a:r>
              <a:rPr lang="en-US" altLang="de-DE" sz="3200" dirty="0"/>
              <a:t> Schweizer </a:t>
            </a:r>
            <a:r>
              <a:rPr lang="en-US" altLang="de-DE" sz="3200" dirty="0" err="1"/>
              <a:t>Exporte</a:t>
            </a:r>
            <a:r>
              <a:rPr lang="en-US" altLang="de-DE" sz="3200" dirty="0"/>
              <a:t> 2020</a:t>
            </a:r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0379EEBA-8317-4D34-A78D-BE119F32A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488" y="6364289"/>
            <a:ext cx="4298951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CH" altLang="de-DE" sz="800" b="0" dirty="0" err="1">
                <a:solidFill>
                  <a:schemeClr val="tx2"/>
                </a:solidFill>
                <a:sym typeface="Wingdings" panose="05000000000000000000" pitchFamily="2" charset="2"/>
              </a:rPr>
              <a:t>Figures</a:t>
            </a:r>
            <a:r>
              <a:rPr lang="de-CH" altLang="de-DE" sz="800" b="0" dirty="0">
                <a:solidFill>
                  <a:schemeClr val="tx2"/>
                </a:solidFill>
                <a:sym typeface="Wingdings" panose="05000000000000000000" pitchFamily="2" charset="2"/>
              </a:rPr>
              <a:t>: Total Export 2020 (Mrd. CHF)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CH" altLang="de-DE" sz="800" b="0" dirty="0">
                <a:solidFill>
                  <a:schemeClr val="tx2"/>
                </a:solidFill>
                <a:sym typeface="Wingdings" panose="05000000000000000000" pitchFamily="2" charset="2"/>
              </a:rPr>
              <a:t>Source: Swiss Federal </a:t>
            </a:r>
            <a:r>
              <a:rPr lang="de-CH" altLang="de-DE" sz="800" b="0" dirty="0" err="1">
                <a:solidFill>
                  <a:schemeClr val="tx2"/>
                </a:solidFill>
                <a:sym typeface="Wingdings" panose="05000000000000000000" pitchFamily="2" charset="2"/>
              </a:rPr>
              <a:t>Customs</a:t>
            </a:r>
            <a:r>
              <a:rPr lang="de-CH" altLang="de-DE" sz="800" b="0" dirty="0">
                <a:solidFill>
                  <a:schemeClr val="tx2"/>
                </a:solidFill>
                <a:sym typeface="Wingdings" panose="05000000000000000000" pitchFamily="2" charset="2"/>
              </a:rPr>
              <a:t> Administration</a:t>
            </a:r>
            <a:endParaRPr lang="en-US" altLang="de-DE" sz="800" b="0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68A04EC-271D-447F-A287-046DB8D894E1}"/>
              </a:ext>
            </a:extLst>
          </p:cNvPr>
          <p:cNvGraphicFramePr>
            <a:graphicFrameLocks/>
          </p:cNvGraphicFramePr>
          <p:nvPr/>
        </p:nvGraphicFramePr>
        <p:xfrm>
          <a:off x="1244600" y="1360172"/>
          <a:ext cx="9702800" cy="488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15C1E5A7-4D1E-4DDC-AC30-F1D513BAFE2C}"/>
              </a:ext>
            </a:extLst>
          </p:cNvPr>
          <p:cNvSpPr txBox="1"/>
          <p:nvPr/>
        </p:nvSpPr>
        <p:spPr>
          <a:xfrm>
            <a:off x="8995367" y="1479550"/>
            <a:ext cx="857250" cy="48847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CH" dirty="0"/>
              <a:t>% of Total</a:t>
            </a:r>
          </a:p>
          <a:p>
            <a:pPr algn="ctr">
              <a:lnSpc>
                <a:spcPts val="1840"/>
              </a:lnSpc>
              <a:defRPr/>
            </a:pPr>
            <a:r>
              <a:rPr lang="de-CH" dirty="0"/>
              <a:t>18% </a:t>
            </a:r>
          </a:p>
          <a:p>
            <a:pPr algn="ctr">
              <a:lnSpc>
                <a:spcPts val="1840"/>
              </a:lnSpc>
              <a:defRPr/>
            </a:pPr>
            <a:r>
              <a:rPr lang="de-CH" dirty="0"/>
              <a:t>5.2% </a:t>
            </a:r>
          </a:p>
          <a:p>
            <a:pPr algn="ctr">
              <a:lnSpc>
                <a:spcPts val="1840"/>
              </a:lnSpc>
              <a:defRPr/>
            </a:pPr>
            <a:r>
              <a:rPr lang="de-CH" dirty="0"/>
              <a:t>5.7% </a:t>
            </a:r>
          </a:p>
          <a:p>
            <a:pPr algn="ctr">
              <a:lnSpc>
                <a:spcPts val="1840"/>
              </a:lnSpc>
              <a:defRPr/>
            </a:pPr>
            <a:r>
              <a:rPr lang="de-CH" dirty="0"/>
              <a:t>3.5% </a:t>
            </a:r>
          </a:p>
          <a:p>
            <a:pPr algn="ctr">
              <a:lnSpc>
                <a:spcPts val="1840"/>
              </a:lnSpc>
              <a:defRPr/>
            </a:pPr>
            <a:r>
              <a:rPr lang="de-CH" dirty="0"/>
              <a:t>2.7% </a:t>
            </a:r>
          </a:p>
          <a:p>
            <a:pPr algn="ctr">
              <a:lnSpc>
                <a:spcPts val="1840"/>
              </a:lnSpc>
              <a:defRPr/>
            </a:pPr>
            <a:r>
              <a:rPr lang="de-CH" dirty="0"/>
              <a:t>3.3% </a:t>
            </a:r>
          </a:p>
          <a:p>
            <a:pPr algn="ctr">
              <a:lnSpc>
                <a:spcPts val="1840"/>
              </a:lnSpc>
              <a:defRPr/>
            </a:pPr>
            <a:r>
              <a:rPr lang="de-CH" dirty="0"/>
              <a:t>1.8% </a:t>
            </a:r>
          </a:p>
          <a:p>
            <a:pPr algn="ctr">
              <a:lnSpc>
                <a:spcPts val="1840"/>
              </a:lnSpc>
              <a:defRPr/>
            </a:pPr>
            <a:r>
              <a:rPr lang="de-CH" dirty="0"/>
              <a:t>2.7% </a:t>
            </a:r>
          </a:p>
          <a:p>
            <a:pPr algn="ctr">
              <a:lnSpc>
                <a:spcPts val="1840"/>
              </a:lnSpc>
              <a:defRPr/>
            </a:pPr>
            <a:r>
              <a:rPr lang="de-CH" dirty="0"/>
              <a:t>10.4%</a:t>
            </a:r>
          </a:p>
          <a:p>
            <a:pPr algn="ctr">
              <a:lnSpc>
                <a:spcPts val="1840"/>
              </a:lnSpc>
              <a:defRPr/>
            </a:pPr>
            <a:r>
              <a:rPr lang="de-CH" dirty="0"/>
              <a:t> </a:t>
            </a:r>
          </a:p>
          <a:p>
            <a:pPr algn="ctr">
              <a:lnSpc>
                <a:spcPts val="1840"/>
              </a:lnSpc>
              <a:defRPr/>
            </a:pPr>
            <a:r>
              <a:rPr lang="de-CH" dirty="0"/>
              <a:t>17.5% </a:t>
            </a:r>
          </a:p>
          <a:p>
            <a:pPr algn="ctr">
              <a:lnSpc>
                <a:spcPts val="1840"/>
              </a:lnSpc>
              <a:defRPr/>
            </a:pPr>
            <a:endParaRPr lang="de-CH" dirty="0"/>
          </a:p>
          <a:p>
            <a:pPr algn="ctr">
              <a:lnSpc>
                <a:spcPts val="1840"/>
              </a:lnSpc>
              <a:defRPr/>
            </a:pPr>
            <a:r>
              <a:rPr lang="de-CH" dirty="0"/>
              <a:t>6.5% </a:t>
            </a:r>
          </a:p>
          <a:p>
            <a:pPr algn="ctr">
              <a:lnSpc>
                <a:spcPts val="1840"/>
              </a:lnSpc>
              <a:defRPr/>
            </a:pPr>
            <a:r>
              <a:rPr lang="de-CH" dirty="0"/>
              <a:t>1.6% </a:t>
            </a:r>
          </a:p>
          <a:p>
            <a:pPr algn="ctr">
              <a:lnSpc>
                <a:spcPts val="1840"/>
              </a:lnSpc>
              <a:defRPr/>
            </a:pPr>
            <a:r>
              <a:rPr lang="de-CH" dirty="0"/>
              <a:t>3.1% </a:t>
            </a:r>
          </a:p>
          <a:p>
            <a:pPr algn="ctr">
              <a:lnSpc>
                <a:spcPts val="1840"/>
              </a:lnSpc>
              <a:defRPr/>
            </a:pPr>
            <a:r>
              <a:rPr lang="de-CH" dirty="0"/>
              <a:t>1.5% </a:t>
            </a:r>
          </a:p>
          <a:p>
            <a:pPr algn="ctr">
              <a:lnSpc>
                <a:spcPts val="1840"/>
              </a:lnSpc>
              <a:defRPr/>
            </a:pPr>
            <a:r>
              <a:rPr lang="de-CH" dirty="0"/>
              <a:t>1.2% </a:t>
            </a:r>
          </a:p>
          <a:p>
            <a:pPr algn="ctr">
              <a:lnSpc>
                <a:spcPts val="1840"/>
              </a:lnSpc>
              <a:defRPr/>
            </a:pPr>
            <a:r>
              <a:rPr lang="de-CH" dirty="0"/>
              <a:t>1% </a:t>
            </a:r>
          </a:p>
          <a:p>
            <a:pPr algn="ctr">
              <a:lnSpc>
                <a:spcPts val="1840"/>
              </a:lnSpc>
              <a:defRPr/>
            </a:pPr>
            <a:r>
              <a:rPr lang="de-CH" dirty="0"/>
              <a:t>0.6% </a:t>
            </a:r>
          </a:p>
        </p:txBody>
      </p:sp>
      <p:sp>
        <p:nvSpPr>
          <p:cNvPr id="28678" name="Rectangle 16">
            <a:extLst>
              <a:ext uri="{FF2B5EF4-FFF2-40B4-BE49-F238E27FC236}">
                <a16:creationId xmlns:a16="http://schemas.microsoft.com/office/drawing/2014/main" id="{795C5DDE-A43A-499A-ADAA-834D18FCF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9789" y="2413000"/>
            <a:ext cx="1150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de-DE" sz="1600" dirty="0"/>
              <a:t>EU 48.1%</a:t>
            </a:r>
            <a:endParaRPr lang="en-US" altLang="de-DE" sz="1600" dirty="0"/>
          </a:p>
        </p:txBody>
      </p:sp>
      <p:sp>
        <p:nvSpPr>
          <p:cNvPr id="28679" name="Rectangle 17">
            <a:extLst>
              <a:ext uri="{FF2B5EF4-FFF2-40B4-BE49-F238E27FC236}">
                <a16:creationId xmlns:a16="http://schemas.microsoft.com/office/drawing/2014/main" id="{AABCB05F-CEC5-451F-8112-E2F3A8892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5976" y="3921125"/>
            <a:ext cx="1247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de-DE" sz="1600"/>
              <a:t>USA 17.5%</a:t>
            </a:r>
            <a:endParaRPr lang="en-US" altLang="de-DE" sz="1600"/>
          </a:p>
        </p:txBody>
      </p:sp>
      <p:sp>
        <p:nvSpPr>
          <p:cNvPr id="28680" name="Rectangle 18">
            <a:extLst>
              <a:ext uri="{FF2B5EF4-FFF2-40B4-BE49-F238E27FC236}">
                <a16:creationId xmlns:a16="http://schemas.microsoft.com/office/drawing/2014/main" id="{D2533CD7-C5E7-4B7D-81EE-A58CBF3FD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5976" y="5192714"/>
            <a:ext cx="1247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de-DE" sz="1600" dirty="0"/>
              <a:t>BRIC 9.5%</a:t>
            </a:r>
            <a:endParaRPr lang="en-US" altLang="de-DE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C4A7CE-ED85-4F86-8285-1F2FA959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78" y="125143"/>
            <a:ext cx="10515600" cy="1062801"/>
          </a:xfrm>
        </p:spPr>
        <p:txBody>
          <a:bodyPr>
            <a:normAutofit/>
          </a:bodyPr>
          <a:lstStyle/>
          <a:p>
            <a:r>
              <a:rPr lang="en-US" sz="3600" dirty="0"/>
              <a:t>USA: Die </a:t>
            </a:r>
            <a:r>
              <a:rPr lang="en-US" sz="3600" dirty="0" err="1"/>
              <a:t>neue</a:t>
            </a:r>
            <a:r>
              <a:rPr lang="en-US" sz="3600" dirty="0"/>
              <a:t> «Export </a:t>
            </a:r>
            <a:r>
              <a:rPr lang="en-US" sz="3600" dirty="0" err="1"/>
              <a:t>Lokomotive</a:t>
            </a:r>
            <a:r>
              <a:rPr lang="en-US" sz="3600" dirty="0"/>
              <a:t>»</a:t>
            </a:r>
            <a:endParaRPr lang="de-CH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7CAC5E-F689-40BC-A634-5D2F3828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F1C03-3DB4-412D-B010-71B20F730EA8}" type="slidenum">
              <a:rPr lang="de-CH" smtClean="0"/>
              <a:t>9</a:t>
            </a:fld>
            <a:endParaRPr lang="de-CH"/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EFCBD4FF-59A6-49B1-9B42-AB0BD574C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" y="6438977"/>
            <a:ext cx="4298950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28650" algn="l"/>
              </a:tabLs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None/>
            </a:pPr>
            <a:r>
              <a:rPr lang="de-CH" altLang="de-DE" sz="800" b="0" dirty="0">
                <a:solidFill>
                  <a:schemeClr val="tx2"/>
                </a:solidFill>
                <a:sym typeface="Wingdings" panose="05000000000000000000" pitchFamily="2" charset="2"/>
              </a:rPr>
              <a:t>Quelle: Eidg. Zollverwaltung</a:t>
            </a:r>
            <a:endParaRPr lang="en-US" altLang="de-DE" sz="800" b="0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sp>
        <p:nvSpPr>
          <p:cNvPr id="48132" name="Rectangle 8">
            <a:extLst>
              <a:ext uri="{FF2B5EF4-FFF2-40B4-BE49-F238E27FC236}">
                <a16:creationId xmlns:a16="http://schemas.microsoft.com/office/drawing/2014/main" id="{41CCFB47-89D3-4DFA-8648-2D7961A51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3143251"/>
            <a:ext cx="390525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/>
          </a:p>
        </p:txBody>
      </p:sp>
      <p:sp>
        <p:nvSpPr>
          <p:cNvPr id="48133" name="Rectangle 28">
            <a:extLst>
              <a:ext uri="{FF2B5EF4-FFF2-40B4-BE49-F238E27FC236}">
                <a16:creationId xmlns:a16="http://schemas.microsoft.com/office/drawing/2014/main" id="{30061FE6-ADD6-495F-AD63-26E7857D6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150" y="2387600"/>
            <a:ext cx="133350" cy="298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6CB7CEE-5649-4810-A4E0-6F15B4A60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445251"/>
              </p:ext>
            </p:extLst>
          </p:nvPr>
        </p:nvGraphicFramePr>
        <p:xfrm>
          <a:off x="2562226" y="1579563"/>
          <a:ext cx="7043736" cy="3829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1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1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909">
                <a:tc>
                  <a:txBody>
                    <a:bodyPr/>
                    <a:lstStyle/>
                    <a:p>
                      <a:r>
                        <a:rPr lang="de-CH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de-CH" sz="2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Exporte 2015-2020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963"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20.5% </a:t>
                      </a:r>
                      <a:endParaRPr lang="en-US" sz="2000" b="1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37"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0.8%</a:t>
                      </a:r>
                      <a:r>
                        <a:rPr lang="de-CH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909"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-15.7%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3" marB="457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013"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+11.8%</a:t>
                      </a:r>
                      <a:endParaRPr lang="en-US" sz="2000" b="1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3" marB="4572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90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BRIC</a:t>
                      </a:r>
                    </a:p>
                  </a:txBody>
                  <a:tcPr marL="91432" marR="9143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+37.8%</a:t>
                      </a:r>
                    </a:p>
                  </a:txBody>
                  <a:tcPr marL="91432" marR="91432" marT="45723" marB="4572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909"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+44.2%</a:t>
                      </a:r>
                      <a:endParaRPr lang="en-US" sz="2000" b="1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3" marB="4572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8160" name="TextBox 1">
            <a:extLst>
              <a:ext uri="{FF2B5EF4-FFF2-40B4-BE49-F238E27FC236}">
                <a16:creationId xmlns:a16="http://schemas.microsoft.com/office/drawing/2014/main" id="{DADEF34D-562F-4EA7-ADE4-7208471D1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338" y="5740401"/>
            <a:ext cx="38843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de-DE" sz="2800" dirty="0">
                <a:solidFill>
                  <a:srgbClr val="006600"/>
                </a:solidFill>
              </a:rPr>
              <a:t>Total Exporte: +11.5%</a:t>
            </a:r>
            <a:endParaRPr lang="en-US" altLang="de-DE" sz="2800" dirty="0">
              <a:solidFill>
                <a:srgbClr val="006600"/>
              </a:solidFill>
            </a:endParaRPr>
          </a:p>
        </p:txBody>
      </p:sp>
      <p:sp>
        <p:nvSpPr>
          <p:cNvPr id="48161" name="Rectangle 2">
            <a:extLst>
              <a:ext uri="{FF2B5EF4-FFF2-40B4-BE49-F238E27FC236}">
                <a16:creationId xmlns:a16="http://schemas.microsoft.com/office/drawing/2014/main" id="{5D4F1A3B-5F0C-4CE4-A909-9A98BE731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1" y="5643564"/>
            <a:ext cx="4063342" cy="731837"/>
          </a:xfrm>
          <a:prstGeom prst="rect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95FA6B2-3CF7-4DA9-8859-4F175F74B5C8}"/>
              </a:ext>
            </a:extLst>
          </p:cNvPr>
          <p:cNvSpPr txBox="1"/>
          <p:nvPr/>
        </p:nvSpPr>
        <p:spPr>
          <a:xfrm>
            <a:off x="9862437" y="2202934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+ CHF 7.8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299107C-CEAE-4A75-BEA5-18846B729845}"/>
              </a:ext>
            </a:extLst>
          </p:cNvPr>
          <p:cNvSpPr txBox="1"/>
          <p:nvPr/>
        </p:nvSpPr>
        <p:spPr>
          <a:xfrm>
            <a:off x="9944208" y="3827951"/>
            <a:ext cx="170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+ CHF 11.5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FB041B9-90D4-4FC2-8399-55F0CB885A9F}"/>
              </a:ext>
            </a:extLst>
          </p:cNvPr>
          <p:cNvSpPr txBox="1"/>
          <p:nvPr/>
        </p:nvSpPr>
        <p:spPr>
          <a:xfrm>
            <a:off x="9944208" y="4400180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+ CHF 5.9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157B44C-0E3D-4AAC-AB9A-DDB103D00635}"/>
              </a:ext>
            </a:extLst>
          </p:cNvPr>
          <p:cNvSpPr txBox="1"/>
          <p:nvPr/>
        </p:nvSpPr>
        <p:spPr>
          <a:xfrm>
            <a:off x="9944208" y="4972410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+ CHF 12.1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rCaaEi.5lVpHZ9tTWQm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fGujZmjLxv2oG0eteTC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4BJXHP8dIxxguo_9Nen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E7._kNHXNflSRyHR4x8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SV3Nh4GJyD2hCsC7yP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MSvscGDZnB8jAmyQY13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G0Qqnt6q7K49ErkSeWm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oAdGR5qdt4DgrXe1vKl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.Y6vR03S5wyAgep0pKw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.W6Ybux.CWwc2HsHHC2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qRIhfGQsj26IR0KJrZ9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mqrkn3FJchLj.DMR_s9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LhvXiB5D9Krb9LoiIbz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kaB65CsEwxpzRXWMeAZ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_6e1gTKSJ9h9iL3zRDA7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Lvxdam0EBGGtvw2pyyE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Wtowud.LGWUjcM8bCmu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7xIp8UoCrEI2Fmxmkv1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8uxJ7vpIKcHsy4VVESM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9Cu0bW1SW2BEjXr9Sr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0RUaSHKyLC.k105SN.i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09RlCWQrFVLwiGWY7ozK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9pIY2ulCadwyT5ULWQz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y8w2i2Cc6j9rWw6so0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ujxfM5MCff2vXo_PEa0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txJo2ltHmICLpOmaFDv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Office PowerPoint</Application>
  <PresentationFormat>Breitbild</PresentationFormat>
  <Paragraphs>252</Paragraphs>
  <Slides>20</Slides>
  <Notes>18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Showcard Gothic</vt:lpstr>
      <vt:lpstr>Wingdings</vt:lpstr>
      <vt:lpstr>Office Theme</vt:lpstr>
      <vt:lpstr>think-cell Slide</vt:lpstr>
      <vt:lpstr>PowerPoint-Präsentation</vt:lpstr>
      <vt:lpstr>Drei Punkte</vt:lpstr>
      <vt:lpstr>USA: Eine ganze Welt!</vt:lpstr>
      <vt:lpstr>US Wirtschaft ist die grösste – und wird es noch einige Zeit bleiben</vt:lpstr>
      <vt:lpstr>US Gesellschaften werden grösser</vt:lpstr>
      <vt:lpstr>US Energie Revolution</vt:lpstr>
      <vt:lpstr>Wir sind beide Weltmeister!</vt:lpstr>
      <vt:lpstr>Deutschland und USA top für Schweizer Exporte 2020</vt:lpstr>
      <vt:lpstr>USA: Die neue «Export Lokomotive»</vt:lpstr>
      <vt:lpstr>Wachsende Direktinvestitionen – in beide Richtungen</vt:lpstr>
      <vt:lpstr>Schweizer mit höherem US Engagement  sind profitabler und resilienter</vt:lpstr>
      <vt:lpstr>USA im Perfect Storm</vt:lpstr>
      <vt:lpstr>PowerPoint-Präsentation</vt:lpstr>
      <vt:lpstr>PowerPoint-Präsentation</vt:lpstr>
      <vt:lpstr>PowerPoint-Präsentation</vt:lpstr>
      <vt:lpstr>Neue Dynamik in Washington DC</vt:lpstr>
      <vt:lpstr>Strategische Fragen noch nicht adressiert</vt:lpstr>
      <vt:lpstr>Mögliche Problemfelder für CH Firmen</vt:lpstr>
      <vt:lpstr>Weiterhin sehr gute USA-Schweiz Wirtschaftsbeziehungen</vt:lpstr>
      <vt:lpstr>Fazit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Akgun</dc:creator>
  <cp:lastModifiedBy>Martin Naville</cp:lastModifiedBy>
  <cp:revision>147</cp:revision>
  <cp:lastPrinted>2021-03-09T16:24:22Z</cp:lastPrinted>
  <dcterms:created xsi:type="dcterms:W3CDTF">2018-07-24T13:36:54Z</dcterms:created>
  <dcterms:modified xsi:type="dcterms:W3CDTF">2022-01-06T15:54:20Z</dcterms:modified>
</cp:coreProperties>
</file>